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372" r:id="rId2"/>
    <p:sldId id="373" r:id="rId3"/>
    <p:sldId id="389" r:id="rId4"/>
    <p:sldId id="390" r:id="rId5"/>
    <p:sldId id="384" r:id="rId6"/>
    <p:sldId id="385" r:id="rId7"/>
    <p:sldId id="386" r:id="rId8"/>
    <p:sldId id="387" r:id="rId9"/>
    <p:sldId id="298" r:id="rId10"/>
    <p:sldId id="303" r:id="rId11"/>
    <p:sldId id="323" r:id="rId12"/>
    <p:sldId id="332" r:id="rId13"/>
    <p:sldId id="333" r:id="rId14"/>
    <p:sldId id="334" r:id="rId15"/>
    <p:sldId id="335" r:id="rId16"/>
    <p:sldId id="336" r:id="rId17"/>
    <p:sldId id="337" r:id="rId18"/>
    <p:sldId id="347" r:id="rId19"/>
    <p:sldId id="351" r:id="rId20"/>
    <p:sldId id="352" r:id="rId21"/>
    <p:sldId id="353" r:id="rId22"/>
    <p:sldId id="356" r:id="rId23"/>
    <p:sldId id="359" r:id="rId24"/>
    <p:sldId id="360" r:id="rId25"/>
    <p:sldId id="361" r:id="rId26"/>
    <p:sldId id="362" r:id="rId27"/>
    <p:sldId id="377" r:id="rId28"/>
    <p:sldId id="388" r:id="rId29"/>
    <p:sldId id="378" r:id="rId30"/>
    <p:sldId id="379" r:id="rId31"/>
    <p:sldId id="380" r:id="rId32"/>
    <p:sldId id="381" r:id="rId33"/>
    <p:sldId id="382" r:id="rId3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7" d="100"/>
          <a:sy n="77" d="100"/>
        </p:scale>
        <p:origin x="5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hu-HU" smtClean="0"/>
              <a:t>Mintacím szerkesztése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AE4E82A-6440-4834-9321-EF7546ED55D5}" type="datetimeFigureOut">
              <a:rPr lang="hu-HU" smtClean="0"/>
              <a:t>2021.03.31.</a:t>
            </a:fld>
            <a:endParaRPr lang="hu-HU"/>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hu-HU"/>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11578EB-1B61-4383-82E6-64C1B9E9C8B4}" type="slidenum">
              <a:rPr lang="hu-HU" smtClean="0"/>
              <a:t>‹#›</a:t>
            </a:fld>
            <a:endParaRPr lang="hu-H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3548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8AE4E82A-6440-4834-9321-EF7546ED55D5}" type="datetimeFigureOut">
              <a:rPr lang="hu-HU" smtClean="0"/>
              <a:t>2021.03.31.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1578EB-1B61-4383-82E6-64C1B9E9C8B4}" type="slidenum">
              <a:rPr lang="hu-HU" smtClean="0"/>
              <a:t>‹#›</a:t>
            </a:fld>
            <a:endParaRPr lang="hu-HU"/>
          </a:p>
        </p:txBody>
      </p:sp>
    </p:spTree>
    <p:extLst>
      <p:ext uri="{BB962C8B-B14F-4D97-AF65-F5344CB8AC3E}">
        <p14:creationId xmlns:p14="http://schemas.microsoft.com/office/powerpoint/2010/main" val="307314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8AE4E82A-6440-4834-9321-EF7546ED55D5}" type="datetimeFigureOut">
              <a:rPr lang="hu-HU" smtClean="0"/>
              <a:t>2021.03.31.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1578EB-1B61-4383-82E6-64C1B9E9C8B4}" type="slidenum">
              <a:rPr lang="hu-HU" smtClean="0"/>
              <a:t>‹#›</a:t>
            </a:fld>
            <a:endParaRPr lang="hu-HU"/>
          </a:p>
        </p:txBody>
      </p:sp>
    </p:spTree>
    <p:extLst>
      <p:ext uri="{BB962C8B-B14F-4D97-AF65-F5344CB8AC3E}">
        <p14:creationId xmlns:p14="http://schemas.microsoft.com/office/powerpoint/2010/main" val="416442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8AE4E82A-6440-4834-9321-EF7546ED55D5}" type="datetimeFigureOut">
              <a:rPr lang="hu-HU" smtClean="0"/>
              <a:t>2021.03.31.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1578EB-1B61-4383-82E6-64C1B9E9C8B4}" type="slidenum">
              <a:rPr lang="hu-HU" smtClean="0"/>
              <a:t>‹#›</a:t>
            </a:fld>
            <a:endParaRPr lang="hu-HU"/>
          </a:p>
        </p:txBody>
      </p:sp>
    </p:spTree>
    <p:extLst>
      <p:ext uri="{BB962C8B-B14F-4D97-AF65-F5344CB8AC3E}">
        <p14:creationId xmlns:p14="http://schemas.microsoft.com/office/powerpoint/2010/main" val="328260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hu-HU" smtClean="0"/>
              <a:t>Mintacím szerkesztése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8AE4E82A-6440-4834-9321-EF7546ED55D5}" type="datetimeFigureOut">
              <a:rPr lang="hu-HU" smtClean="0"/>
              <a:t>2021.03.31.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311578EB-1B61-4383-82E6-64C1B9E9C8B4}" type="slidenum">
              <a:rPr lang="hu-HU" smtClean="0"/>
              <a:t>‹#›</a:t>
            </a:fld>
            <a:endParaRPr lang="hu-H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200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8AE4E82A-6440-4834-9321-EF7546ED55D5}" type="datetimeFigureOut">
              <a:rPr lang="hu-HU" smtClean="0"/>
              <a:t>2021.03.31.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11578EB-1B61-4383-82E6-64C1B9E9C8B4}" type="slidenum">
              <a:rPr lang="hu-HU" smtClean="0"/>
              <a:t>‹#›</a:t>
            </a:fld>
            <a:endParaRPr lang="hu-HU"/>
          </a:p>
        </p:txBody>
      </p:sp>
    </p:spTree>
    <p:extLst>
      <p:ext uri="{BB962C8B-B14F-4D97-AF65-F5344CB8AC3E}">
        <p14:creationId xmlns:p14="http://schemas.microsoft.com/office/powerpoint/2010/main" val="129720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hu-HU" smtClean="0"/>
              <a:t>Mintaszöveg szerkesztése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8AE4E82A-6440-4834-9321-EF7546ED55D5}" type="datetimeFigureOut">
              <a:rPr lang="hu-HU" smtClean="0"/>
              <a:t>2021.03.31.</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311578EB-1B61-4383-82E6-64C1B9E9C8B4}" type="slidenum">
              <a:rPr lang="hu-HU" smtClean="0"/>
              <a:t>‹#›</a:t>
            </a:fld>
            <a:endParaRPr lang="hu-HU"/>
          </a:p>
        </p:txBody>
      </p:sp>
    </p:spTree>
    <p:extLst>
      <p:ext uri="{BB962C8B-B14F-4D97-AF65-F5344CB8AC3E}">
        <p14:creationId xmlns:p14="http://schemas.microsoft.com/office/powerpoint/2010/main" val="230270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8AE4E82A-6440-4834-9321-EF7546ED55D5}" type="datetimeFigureOut">
              <a:rPr lang="hu-HU" smtClean="0"/>
              <a:t>2021.03.31.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311578EB-1B61-4383-82E6-64C1B9E9C8B4}" type="slidenum">
              <a:rPr lang="hu-HU" smtClean="0"/>
              <a:t>‹#›</a:t>
            </a:fld>
            <a:endParaRPr lang="hu-HU"/>
          </a:p>
        </p:txBody>
      </p:sp>
    </p:spTree>
    <p:extLst>
      <p:ext uri="{BB962C8B-B14F-4D97-AF65-F5344CB8AC3E}">
        <p14:creationId xmlns:p14="http://schemas.microsoft.com/office/powerpoint/2010/main" val="196090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4E82A-6440-4834-9321-EF7546ED55D5}" type="datetimeFigureOut">
              <a:rPr lang="hu-HU" smtClean="0"/>
              <a:t>2021.03.31.</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311578EB-1B61-4383-82E6-64C1B9E9C8B4}" type="slidenum">
              <a:rPr lang="hu-HU" smtClean="0"/>
              <a:t>‹#›</a:t>
            </a:fld>
            <a:endParaRPr lang="hu-HU"/>
          </a:p>
        </p:txBody>
      </p:sp>
    </p:spTree>
    <p:extLst>
      <p:ext uri="{BB962C8B-B14F-4D97-AF65-F5344CB8AC3E}">
        <p14:creationId xmlns:p14="http://schemas.microsoft.com/office/powerpoint/2010/main" val="316054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hu-HU" smtClean="0"/>
              <a:t>Mintacím szerkesztése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8AE4E82A-6440-4834-9321-EF7546ED55D5}" type="datetimeFigureOut">
              <a:rPr lang="hu-HU" smtClean="0"/>
              <a:t>2021.03.31.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11578EB-1B61-4383-82E6-64C1B9E9C8B4}" type="slidenum">
              <a:rPr lang="hu-HU" smtClean="0"/>
              <a:t>‹#›</a:t>
            </a:fld>
            <a:endParaRPr lang="hu-HU"/>
          </a:p>
        </p:txBody>
      </p:sp>
    </p:spTree>
    <p:extLst>
      <p:ext uri="{BB962C8B-B14F-4D97-AF65-F5344CB8AC3E}">
        <p14:creationId xmlns:p14="http://schemas.microsoft.com/office/powerpoint/2010/main" val="310652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8AE4E82A-6440-4834-9321-EF7546ED55D5}" type="datetimeFigureOut">
              <a:rPr lang="hu-HU" smtClean="0"/>
              <a:t>2021.03.31.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311578EB-1B61-4383-82E6-64C1B9E9C8B4}" type="slidenum">
              <a:rPr lang="hu-HU" smtClean="0"/>
              <a:t>‹#›</a:t>
            </a:fld>
            <a:endParaRPr lang="hu-HU"/>
          </a:p>
        </p:txBody>
      </p:sp>
    </p:spTree>
    <p:extLst>
      <p:ext uri="{BB962C8B-B14F-4D97-AF65-F5344CB8AC3E}">
        <p14:creationId xmlns:p14="http://schemas.microsoft.com/office/powerpoint/2010/main" val="91106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hu-HU" smtClean="0"/>
              <a:t>Mintacím szerkesztése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AE4E82A-6440-4834-9321-EF7546ED55D5}" type="datetimeFigureOut">
              <a:rPr lang="hu-HU" smtClean="0"/>
              <a:t>2021.03.31.</a:t>
            </a:fld>
            <a:endParaRPr lang="hu-HU"/>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hu-HU"/>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11578EB-1B61-4383-82E6-64C1B9E9C8B4}" type="slidenum">
              <a:rPr lang="hu-HU" smtClean="0"/>
              <a:t>‹#›</a:t>
            </a:fld>
            <a:endParaRPr lang="hu-HU"/>
          </a:p>
        </p:txBody>
      </p:sp>
      <p:pic>
        <p:nvPicPr>
          <p:cNvPr id="8" name="Kép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041" y="6099818"/>
            <a:ext cx="2403662" cy="567107"/>
          </a:xfrm>
          <a:prstGeom prst="rect">
            <a:avLst/>
          </a:prstGeom>
        </p:spPr>
      </p:pic>
      <p:pic>
        <p:nvPicPr>
          <p:cNvPr id="10" name="Kép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95560" y="5795319"/>
            <a:ext cx="1187802" cy="1187802"/>
          </a:xfrm>
          <a:prstGeom prst="rect">
            <a:avLst/>
          </a:prstGeom>
        </p:spPr>
      </p:pic>
    </p:spTree>
    <p:extLst>
      <p:ext uri="{BB962C8B-B14F-4D97-AF65-F5344CB8AC3E}">
        <p14:creationId xmlns:p14="http://schemas.microsoft.com/office/powerpoint/2010/main" val="67890211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1dc92266-4fb7-43a3-8bf8-0d38fcd77ddf"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IZIUFf6nQ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156769" y="-339111"/>
            <a:ext cx="9418320" cy="4041648"/>
          </a:xfrm>
        </p:spPr>
        <p:txBody>
          <a:bodyPr/>
          <a:lstStyle/>
          <a:p>
            <a:r>
              <a:rPr lang="hu-HU" dirty="0" smtClean="0"/>
              <a:t>1. V4 - Hungary</a:t>
            </a:r>
            <a:endParaRPr lang="hu-HU" dirty="0"/>
          </a:p>
        </p:txBody>
      </p:sp>
      <p:sp>
        <p:nvSpPr>
          <p:cNvPr id="3" name="Alcím 2"/>
          <p:cNvSpPr>
            <a:spLocks noGrp="1"/>
          </p:cNvSpPr>
          <p:nvPr>
            <p:ph type="subTitle" idx="1"/>
          </p:nvPr>
        </p:nvSpPr>
        <p:spPr>
          <a:xfrm>
            <a:off x="1156769" y="4049531"/>
            <a:ext cx="9418320" cy="764207"/>
          </a:xfrm>
        </p:spPr>
        <p:txBody>
          <a:bodyPr>
            <a:normAutofit fontScale="25000" lnSpcReduction="20000"/>
          </a:bodyPr>
          <a:lstStyle/>
          <a:p>
            <a:r>
              <a:rPr lang="hu-HU" sz="8000" dirty="0"/>
              <a:t> </a:t>
            </a:r>
            <a:r>
              <a:rPr lang="hu-HU" sz="8000" dirty="0" smtClean="0"/>
              <a:t>  </a:t>
            </a:r>
            <a:r>
              <a:rPr lang="hu-HU" sz="9600" dirty="0" err="1" smtClean="0"/>
              <a:t>Visegrad</a:t>
            </a:r>
            <a:r>
              <a:rPr lang="hu-HU" sz="9600" dirty="0" smtClean="0"/>
              <a:t> </a:t>
            </a:r>
            <a:r>
              <a:rPr lang="hu-HU" sz="9600" dirty="0" err="1" smtClean="0"/>
              <a:t>spirit</a:t>
            </a:r>
            <a:r>
              <a:rPr lang="hu-HU" sz="9600" dirty="0" smtClean="0"/>
              <a:t> </a:t>
            </a:r>
            <a:r>
              <a:rPr lang="hu-HU" sz="9600" dirty="0" err="1" smtClean="0"/>
              <a:t>from</a:t>
            </a:r>
            <a:r>
              <a:rPr lang="hu-HU" sz="9600" dirty="0" smtClean="0"/>
              <a:t> </a:t>
            </a:r>
            <a:r>
              <a:rPr lang="hu-HU" sz="9600" dirty="0" err="1" smtClean="0"/>
              <a:t>the</a:t>
            </a:r>
            <a:r>
              <a:rPr lang="hu-HU" sz="9600" dirty="0" smtClean="0"/>
              <a:t> </a:t>
            </a:r>
            <a:r>
              <a:rPr lang="hu-HU" sz="9600" dirty="0" err="1" smtClean="0"/>
              <a:t>system</a:t>
            </a:r>
            <a:r>
              <a:rPr lang="hu-HU" sz="9600" dirty="0" smtClean="0"/>
              <a:t> </a:t>
            </a:r>
            <a:r>
              <a:rPr lang="hu-HU" sz="9600" dirty="0" err="1" smtClean="0"/>
              <a:t>changes</a:t>
            </a:r>
            <a:r>
              <a:rPr lang="hu-HU" sz="9600" dirty="0" smtClean="0"/>
              <a:t> </a:t>
            </a:r>
            <a:r>
              <a:rPr lang="hu-HU" sz="9600" dirty="0" err="1" smtClean="0"/>
              <a:t>to</a:t>
            </a:r>
            <a:r>
              <a:rPr lang="hu-HU" sz="9600" dirty="0" smtClean="0"/>
              <a:t> V4 </a:t>
            </a:r>
            <a:r>
              <a:rPr lang="hu-HU" sz="9600" dirty="0" err="1" smtClean="0"/>
              <a:t>foreign</a:t>
            </a:r>
            <a:r>
              <a:rPr lang="hu-HU" sz="9600" dirty="0" smtClean="0"/>
              <a:t> policy</a:t>
            </a:r>
          </a:p>
          <a:p>
            <a:endParaRPr lang="hu-HU" dirty="0"/>
          </a:p>
          <a:p>
            <a:endParaRPr lang="hu-HU" dirty="0" smtClean="0"/>
          </a:p>
          <a:p>
            <a:endParaRPr lang="hu-HU" dirty="0"/>
          </a:p>
          <a:p>
            <a:r>
              <a:rPr lang="en-US" dirty="0"/>
              <a:t> </a:t>
            </a:r>
            <a:r>
              <a:rPr lang="hu-HU" dirty="0" smtClean="0"/>
              <a:t>			</a:t>
            </a:r>
            <a:r>
              <a:rPr lang="hu-HU" dirty="0"/>
              <a:t>2 371</a:t>
            </a:r>
            <a:endParaRPr lang="hu-HU" dirty="0"/>
          </a:p>
        </p:txBody>
      </p:sp>
      <p:pic>
        <p:nvPicPr>
          <p:cNvPr id="4" name="Kép 3" descr="cid:1dc92266-4fb7-43a3-8bf8-0d38fcd77dd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2615" y="5311840"/>
            <a:ext cx="2049220" cy="1002073"/>
          </a:xfrm>
          <a:prstGeom prst="rect">
            <a:avLst/>
          </a:prstGeom>
          <a:noFill/>
          <a:ln>
            <a:noFill/>
          </a:ln>
        </p:spPr>
      </p:pic>
      <p:sp>
        <p:nvSpPr>
          <p:cNvPr id="6" name="Téglalap 5"/>
          <p:cNvSpPr/>
          <p:nvPr/>
        </p:nvSpPr>
        <p:spPr>
          <a:xfrm>
            <a:off x="4219108" y="5160732"/>
            <a:ext cx="3999982" cy="861774"/>
          </a:xfrm>
          <a:prstGeom prst="rect">
            <a:avLst/>
          </a:prstGeom>
        </p:spPr>
        <p:txBody>
          <a:bodyPr wrap="square">
            <a:spAutoFit/>
          </a:bodyPr>
          <a:lstStyle/>
          <a:p>
            <a:r>
              <a:rPr lang="en-US" sz="1000" dirty="0"/>
              <a:t>The project is co-financed by the Governments of </a:t>
            </a:r>
            <a:r>
              <a:rPr lang="en-US" sz="1000" dirty="0" err="1"/>
              <a:t>Czechia</a:t>
            </a:r>
            <a:r>
              <a:rPr lang="en-US" sz="1000" dirty="0"/>
              <a:t>, Hungary, Poland and Slovakia through </a:t>
            </a:r>
            <a:r>
              <a:rPr lang="en-US" sz="1000" dirty="0" err="1" smtClean="0"/>
              <a:t>Visegrad</a:t>
            </a:r>
            <a:r>
              <a:rPr lang="en-US" sz="1000" dirty="0" smtClean="0"/>
              <a:t> </a:t>
            </a:r>
            <a:r>
              <a:rPr lang="en-US" sz="1000" dirty="0"/>
              <a:t>Grants from International </a:t>
            </a:r>
            <a:r>
              <a:rPr lang="en-US" sz="1000" dirty="0" err="1"/>
              <a:t>Visegrad</a:t>
            </a:r>
            <a:r>
              <a:rPr lang="en-US" sz="1000" dirty="0"/>
              <a:t> Fund. </a:t>
            </a:r>
            <a:endParaRPr lang="hu-HU" sz="1000" dirty="0" smtClean="0"/>
          </a:p>
          <a:p>
            <a:r>
              <a:rPr lang="en-US" sz="1000" dirty="0" smtClean="0"/>
              <a:t>The </a:t>
            </a:r>
            <a:r>
              <a:rPr lang="en-US" sz="1000" dirty="0"/>
              <a:t>mission of the fund </a:t>
            </a:r>
            <a:r>
              <a:rPr lang="en-US" sz="1000" dirty="0" smtClean="0"/>
              <a:t>is</a:t>
            </a:r>
            <a:r>
              <a:rPr lang="hu-HU" sz="1000" dirty="0" smtClean="0"/>
              <a:t> t</a:t>
            </a:r>
            <a:r>
              <a:rPr lang="en-US" sz="1000" dirty="0" smtClean="0"/>
              <a:t>o </a:t>
            </a:r>
            <a:r>
              <a:rPr lang="en-US" sz="1000" dirty="0"/>
              <a:t>advance ideas for sustainable regional cooperation in Central Europe. </a:t>
            </a:r>
            <a:endParaRPr lang="hu-HU" sz="1000" dirty="0"/>
          </a:p>
        </p:txBody>
      </p:sp>
      <p:pic>
        <p:nvPicPr>
          <p:cNvPr id="8" name="Kép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381" y="525431"/>
            <a:ext cx="3006247" cy="709278"/>
          </a:xfrm>
          <a:prstGeom prst="rect">
            <a:avLst/>
          </a:prstGeom>
        </p:spPr>
      </p:pic>
      <p:pic>
        <p:nvPicPr>
          <p:cNvPr id="12" name="Kép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6363" y="5311840"/>
            <a:ext cx="2562805" cy="715504"/>
          </a:xfrm>
          <a:prstGeom prst="rect">
            <a:avLst/>
          </a:prstGeom>
        </p:spPr>
      </p:pic>
    </p:spTree>
    <p:extLst>
      <p:ext uri="{BB962C8B-B14F-4D97-AF65-F5344CB8AC3E}">
        <p14:creationId xmlns:p14="http://schemas.microsoft.com/office/powerpoint/2010/main" val="2605386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Hungary</a:t>
            </a:r>
            <a:endParaRPr lang="hu-HU" dirty="0"/>
          </a:p>
        </p:txBody>
      </p:sp>
      <p:sp>
        <p:nvSpPr>
          <p:cNvPr id="3" name="Tartalom helye 2"/>
          <p:cNvSpPr>
            <a:spLocks noGrp="1"/>
          </p:cNvSpPr>
          <p:nvPr>
            <p:ph idx="1"/>
          </p:nvPr>
        </p:nvSpPr>
        <p:spPr/>
        <p:txBody>
          <a:bodyPr>
            <a:normAutofit/>
          </a:bodyPr>
          <a:lstStyle/>
          <a:p>
            <a:r>
              <a:rPr lang="en-GB" dirty="0" smtClean="0"/>
              <a:t>National Roundtable discussion has been </a:t>
            </a:r>
            <a:r>
              <a:rPr lang="hu-HU" dirty="0" smtClean="0"/>
              <a:t/>
            </a:r>
            <a:br>
              <a:rPr lang="hu-HU" dirty="0" smtClean="0"/>
            </a:br>
            <a:r>
              <a:rPr lang="en-GB" dirty="0" smtClean="0"/>
              <a:t>formed by </a:t>
            </a:r>
          </a:p>
          <a:p>
            <a:pPr lvl="1"/>
            <a:r>
              <a:rPr lang="en-GB" dirty="0" smtClean="0"/>
              <a:t>Opposition Round Table</a:t>
            </a:r>
          </a:p>
          <a:p>
            <a:pPr lvl="1"/>
            <a:r>
              <a:rPr lang="en-GB" dirty="0" smtClean="0"/>
              <a:t>Communist Party</a:t>
            </a:r>
          </a:p>
          <a:p>
            <a:pPr lvl="1"/>
            <a:r>
              <a:rPr lang="en-GB" dirty="0" smtClean="0"/>
              <a:t>trade unions </a:t>
            </a:r>
          </a:p>
          <a:p>
            <a:r>
              <a:rPr lang="en-GB" dirty="0" smtClean="0"/>
              <a:t>Opening the borders to Austria </a:t>
            </a:r>
          </a:p>
          <a:p>
            <a:pPr lvl="1"/>
            <a:r>
              <a:rPr lang="en-GB" dirty="0" smtClean="0"/>
              <a:t>East-</a:t>
            </a:r>
            <a:r>
              <a:rPr lang="en-GB" dirty="0" err="1" smtClean="0"/>
              <a:t>Germa</a:t>
            </a:r>
            <a:r>
              <a:rPr lang="hu-HU" dirty="0" smtClean="0"/>
              <a:t>n</a:t>
            </a:r>
            <a:r>
              <a:rPr lang="en-GB" dirty="0" smtClean="0"/>
              <a:t> citizens fled from GDR to Hungary first than to West-Germany through Austria</a:t>
            </a:r>
          </a:p>
          <a:p>
            <a:r>
              <a:rPr lang="en-GB" dirty="0" smtClean="0"/>
              <a:t>First elections: </a:t>
            </a:r>
          </a:p>
          <a:p>
            <a:pPr lvl="1"/>
            <a:r>
              <a:rPr lang="en-GB" dirty="0" smtClean="0"/>
              <a:t>1990 Hungarian Democratic Forum (24.7%)</a:t>
            </a:r>
            <a:r>
              <a:rPr lang="hu-HU" dirty="0" smtClean="0"/>
              <a:t> (József Antall)</a:t>
            </a:r>
            <a:endParaRPr lang="en-GB" dirty="0" smtClean="0"/>
          </a:p>
          <a:p>
            <a:pPr lvl="1"/>
            <a:r>
              <a:rPr lang="en-GB" dirty="0" smtClean="0"/>
              <a:t>Alliance of Free Democrats (21.4%), </a:t>
            </a:r>
          </a:p>
          <a:p>
            <a:pPr lvl="1"/>
            <a:r>
              <a:rPr lang="en-GB" dirty="0" smtClean="0"/>
              <a:t>peasant party and socialists with 10-10%</a:t>
            </a:r>
          </a:p>
          <a:p>
            <a:endParaRPr lang="en-GB" dirty="0"/>
          </a:p>
        </p:txBody>
      </p:sp>
      <p:pic>
        <p:nvPicPr>
          <p:cNvPr id="4" name="Kép 3"/>
          <p:cNvPicPr>
            <a:picLocks noChangeAspect="1"/>
          </p:cNvPicPr>
          <p:nvPr/>
        </p:nvPicPr>
        <p:blipFill>
          <a:blip r:embed="rId2"/>
          <a:stretch>
            <a:fillRect/>
          </a:stretch>
        </p:blipFill>
        <p:spPr>
          <a:xfrm>
            <a:off x="6538650" y="412675"/>
            <a:ext cx="4415862" cy="2941608"/>
          </a:xfrm>
          <a:prstGeom prst="rect">
            <a:avLst/>
          </a:prstGeom>
        </p:spPr>
      </p:pic>
      <p:pic>
        <p:nvPicPr>
          <p:cNvPr id="5124" name="Picture 4" descr="Képtalálat a következőre: „orbán 1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861" y="4258787"/>
            <a:ext cx="3510651" cy="23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16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The </a:t>
            </a:r>
            <a:r>
              <a:rPr lang="hu-HU" dirty="0" err="1" smtClean="0"/>
              <a:t>role</a:t>
            </a:r>
            <a:r>
              <a:rPr lang="hu-HU" dirty="0" smtClean="0"/>
              <a:t> of the European Union</a:t>
            </a:r>
            <a:endParaRPr lang="hu-HU" dirty="0"/>
          </a:p>
        </p:txBody>
      </p:sp>
      <p:sp>
        <p:nvSpPr>
          <p:cNvPr id="3" name="Tartalom helye 2"/>
          <p:cNvSpPr>
            <a:spLocks noGrp="1"/>
          </p:cNvSpPr>
          <p:nvPr>
            <p:ph idx="1"/>
          </p:nvPr>
        </p:nvSpPr>
        <p:spPr/>
        <p:txBody>
          <a:bodyPr>
            <a:normAutofit lnSpcReduction="10000"/>
          </a:bodyPr>
          <a:lstStyle/>
          <a:p>
            <a:r>
              <a:rPr lang="en-US" dirty="0" smtClean="0"/>
              <a:t>The EU’s interest in enlargement</a:t>
            </a:r>
          </a:p>
          <a:p>
            <a:pPr lvl="1"/>
            <a:r>
              <a:rPr lang="en-US" dirty="0" smtClean="0"/>
              <a:t>In the 80s, the EU started to lose competitiveness and CEE would meant 100 million new customers</a:t>
            </a:r>
          </a:p>
          <a:p>
            <a:pPr lvl="1"/>
            <a:r>
              <a:rPr lang="en-US" dirty="0" smtClean="0"/>
              <a:t>It would also help global position of the EU comparing to the US, Japan, China etc.</a:t>
            </a:r>
          </a:p>
          <a:p>
            <a:r>
              <a:rPr lang="en-US" dirty="0" smtClean="0"/>
              <a:t>Acquis </a:t>
            </a:r>
            <a:r>
              <a:rPr lang="en-US" dirty="0" err="1" smtClean="0"/>
              <a:t>communautaire</a:t>
            </a:r>
            <a:endParaRPr lang="en-US" dirty="0" smtClean="0"/>
          </a:p>
          <a:p>
            <a:pPr lvl="1"/>
            <a:r>
              <a:rPr lang="en-US" dirty="0" smtClean="0"/>
              <a:t>Law approximation is the goal</a:t>
            </a:r>
          </a:p>
          <a:p>
            <a:pPr lvl="1"/>
            <a:r>
              <a:rPr lang="en-US" dirty="0" smtClean="0"/>
              <a:t>Pre-accession strategy of the Commission (1995)</a:t>
            </a:r>
          </a:p>
          <a:p>
            <a:pPr lvl="1"/>
            <a:r>
              <a:rPr lang="en-US" dirty="0" smtClean="0"/>
              <a:t>Institutional guarantees</a:t>
            </a:r>
          </a:p>
          <a:p>
            <a:r>
              <a:rPr lang="en-US" dirty="0" smtClean="0"/>
              <a:t>Funds for economic modernization</a:t>
            </a:r>
          </a:p>
          <a:p>
            <a:pPr lvl="1"/>
            <a:r>
              <a:rPr lang="en-US" dirty="0" smtClean="0"/>
              <a:t>PHARE program</a:t>
            </a:r>
          </a:p>
          <a:p>
            <a:pPr lvl="1"/>
            <a:r>
              <a:rPr lang="en-US" dirty="0" smtClean="0"/>
              <a:t>CEE achieved less than 75% of the EU average in terms of GDP and there were huge regional disparities (Budapest and Prague area was relatively rich)</a:t>
            </a:r>
          </a:p>
          <a:p>
            <a:pPr lvl="1"/>
            <a:r>
              <a:rPr lang="en-US" dirty="0" smtClean="0"/>
              <a:t>EU funds were not used properly – corruption</a:t>
            </a:r>
          </a:p>
          <a:p>
            <a:pPr lvl="1"/>
            <a:r>
              <a:rPr lang="en-US" dirty="0" smtClean="0"/>
              <a:t>Unemployment in V4: EU fears of Eastern European mass migration</a:t>
            </a:r>
          </a:p>
          <a:p>
            <a:pPr lvl="1"/>
            <a:r>
              <a:rPr lang="en-US" dirty="0" smtClean="0"/>
              <a:t>Agenda 2000 reform of the EU agricultural and cohesion sector</a:t>
            </a:r>
            <a:endParaRPr lang="en-US" dirty="0"/>
          </a:p>
        </p:txBody>
      </p:sp>
    </p:spTree>
    <p:extLst>
      <p:ext uri="{BB962C8B-B14F-4D97-AF65-F5344CB8AC3E}">
        <p14:creationId xmlns:p14="http://schemas.microsoft.com/office/powerpoint/2010/main" val="247508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Pre-accession</a:t>
            </a:r>
            <a:endParaRPr lang="hu-HU" dirty="0"/>
          </a:p>
        </p:txBody>
      </p:sp>
      <p:sp>
        <p:nvSpPr>
          <p:cNvPr id="3" name="Tartalom helye 2"/>
          <p:cNvSpPr>
            <a:spLocks noGrp="1"/>
          </p:cNvSpPr>
          <p:nvPr>
            <p:ph idx="1"/>
          </p:nvPr>
        </p:nvSpPr>
        <p:spPr/>
        <p:txBody>
          <a:bodyPr/>
          <a:lstStyle/>
          <a:p>
            <a:r>
              <a:rPr lang="en-US" dirty="0" smtClean="0"/>
              <a:t>Flexibility is the strength of V4 cooperation format</a:t>
            </a:r>
          </a:p>
          <a:p>
            <a:r>
              <a:rPr lang="en-US" dirty="0" smtClean="0"/>
              <a:t>Differing positions:</a:t>
            </a:r>
          </a:p>
          <a:p>
            <a:pPr lvl="1"/>
            <a:r>
              <a:rPr lang="en-US" dirty="0" smtClean="0"/>
              <a:t>Czech: V4 = minimalist, consultation body without any consistent and persistent content</a:t>
            </a:r>
          </a:p>
          <a:p>
            <a:pPr lvl="1"/>
            <a:r>
              <a:rPr lang="en-US" dirty="0" smtClean="0"/>
              <a:t>Hungarians: pragmatic approach, V4 cooperation is part of a process and not an entity in itself</a:t>
            </a:r>
          </a:p>
          <a:p>
            <a:pPr lvl="1"/>
            <a:r>
              <a:rPr lang="en-US" dirty="0" smtClean="0"/>
              <a:t>Poland: maximum expectations to regain great power position, V4 is a good platform for this long-term plan</a:t>
            </a:r>
          </a:p>
          <a:p>
            <a:pPr lvl="1"/>
            <a:r>
              <a:rPr lang="en-US" dirty="0" smtClean="0"/>
              <a:t>Slovak: essentialist, European identity is the goal, and V4 can help them on this road</a:t>
            </a:r>
            <a:endParaRPr lang="en-US" dirty="0"/>
          </a:p>
        </p:txBody>
      </p:sp>
    </p:spTree>
    <p:extLst>
      <p:ext uri="{BB962C8B-B14F-4D97-AF65-F5344CB8AC3E}">
        <p14:creationId xmlns:p14="http://schemas.microsoft.com/office/powerpoint/2010/main" val="41948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Pre-accession</a:t>
            </a:r>
            <a:endParaRPr lang="hu-HU" dirty="0"/>
          </a:p>
        </p:txBody>
      </p:sp>
      <p:sp>
        <p:nvSpPr>
          <p:cNvPr id="3" name="Tartalom helye 2"/>
          <p:cNvSpPr>
            <a:spLocks noGrp="1"/>
          </p:cNvSpPr>
          <p:nvPr>
            <p:ph idx="1"/>
          </p:nvPr>
        </p:nvSpPr>
        <p:spPr/>
        <p:txBody>
          <a:bodyPr>
            <a:normAutofit lnSpcReduction="10000"/>
          </a:bodyPr>
          <a:lstStyle/>
          <a:p>
            <a:r>
              <a:rPr lang="en-US" dirty="0" smtClean="0"/>
              <a:t>Czechs are more advanced, hence they walk their own path</a:t>
            </a:r>
          </a:p>
          <a:p>
            <a:r>
              <a:rPr lang="en-US" dirty="0" smtClean="0"/>
              <a:t>Hungary and Slovakia: international legal dispute (</a:t>
            </a:r>
            <a:r>
              <a:rPr lang="en-US" dirty="0" err="1" smtClean="0"/>
              <a:t>Bős-Nagymaros</a:t>
            </a:r>
            <a:r>
              <a:rPr lang="en-US" dirty="0" smtClean="0"/>
              <a:t>)</a:t>
            </a:r>
          </a:p>
          <a:p>
            <a:r>
              <a:rPr lang="en-US" dirty="0" smtClean="0"/>
              <a:t>Content of the </a:t>
            </a:r>
            <a:r>
              <a:rPr lang="en-US" dirty="0" err="1" smtClean="0"/>
              <a:t>Visegrad</a:t>
            </a:r>
            <a:r>
              <a:rPr lang="en-US" dirty="0" smtClean="0"/>
              <a:t> Cooperation document published in 1999</a:t>
            </a:r>
          </a:p>
          <a:p>
            <a:pPr lvl="1"/>
            <a:r>
              <a:rPr lang="en-US" dirty="0" smtClean="0"/>
              <a:t>How V4 2.0 shall look like</a:t>
            </a:r>
          </a:p>
          <a:p>
            <a:pPr lvl="1"/>
            <a:r>
              <a:rPr lang="en-US" dirty="0" smtClean="0"/>
              <a:t>Information transfer regarding NATO affairs – help Slovakia</a:t>
            </a:r>
          </a:p>
          <a:p>
            <a:pPr lvl="1"/>
            <a:r>
              <a:rPr lang="en-US" dirty="0" smtClean="0"/>
              <a:t>Priorities: justice and home affairs  (illegal migration, drug trafficking, arms dealers), culture exchange programs, education</a:t>
            </a:r>
          </a:p>
          <a:p>
            <a:r>
              <a:rPr lang="en-US" dirty="0" smtClean="0"/>
              <a:t>Structure:</a:t>
            </a:r>
          </a:p>
          <a:p>
            <a:pPr lvl="1"/>
            <a:r>
              <a:rPr lang="en-US" dirty="0" smtClean="0"/>
              <a:t>Annual PM summit</a:t>
            </a:r>
          </a:p>
          <a:p>
            <a:pPr lvl="1"/>
            <a:r>
              <a:rPr lang="en-US" dirty="0" smtClean="0"/>
              <a:t>Foreign minister’s summit in each semester and other ad hoc ministerial meetings</a:t>
            </a:r>
          </a:p>
          <a:p>
            <a:r>
              <a:rPr lang="en-US" dirty="0" err="1" smtClean="0"/>
              <a:t>Štiřín</a:t>
            </a:r>
            <a:r>
              <a:rPr lang="en-US" dirty="0" smtClean="0"/>
              <a:t> summit: </a:t>
            </a:r>
          </a:p>
          <a:p>
            <a:pPr lvl="1"/>
            <a:r>
              <a:rPr lang="en-US" dirty="0" smtClean="0"/>
              <a:t>establishment of International </a:t>
            </a:r>
            <a:r>
              <a:rPr lang="en-US" dirty="0" err="1" smtClean="0"/>
              <a:t>Visegrad</a:t>
            </a:r>
            <a:r>
              <a:rPr lang="en-US" dirty="0" smtClean="0"/>
              <a:t> Fund (8 million euros per year in 2020)</a:t>
            </a:r>
          </a:p>
          <a:p>
            <a:pPr lvl="1"/>
            <a:r>
              <a:rPr lang="en-US" dirty="0" smtClean="0"/>
              <a:t>V4+ framework</a:t>
            </a:r>
            <a:endParaRPr lang="en-US" dirty="0"/>
          </a:p>
        </p:txBody>
      </p:sp>
    </p:spTree>
    <p:extLst>
      <p:ext uri="{BB962C8B-B14F-4D97-AF65-F5344CB8AC3E}">
        <p14:creationId xmlns:p14="http://schemas.microsoft.com/office/powerpoint/2010/main" val="231091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Pre-accession</a:t>
            </a:r>
            <a:endParaRPr lang="hu-HU" dirty="0"/>
          </a:p>
        </p:txBody>
      </p:sp>
      <p:sp>
        <p:nvSpPr>
          <p:cNvPr id="3" name="Tartalom helye 2"/>
          <p:cNvSpPr>
            <a:spLocks noGrp="1"/>
          </p:cNvSpPr>
          <p:nvPr>
            <p:ph idx="1"/>
          </p:nvPr>
        </p:nvSpPr>
        <p:spPr/>
        <p:txBody>
          <a:bodyPr/>
          <a:lstStyle/>
          <a:p>
            <a:r>
              <a:rPr lang="en-US" dirty="0" smtClean="0"/>
              <a:t>V3 join</a:t>
            </a:r>
            <a:r>
              <a:rPr lang="hu-HU" dirty="0" err="1" smtClean="0"/>
              <a:t>ed</a:t>
            </a:r>
            <a:r>
              <a:rPr lang="en-US" dirty="0" smtClean="0"/>
              <a:t> NATO</a:t>
            </a:r>
          </a:p>
          <a:p>
            <a:r>
              <a:rPr lang="en-US" dirty="0" smtClean="0"/>
              <a:t>Slovakia: </a:t>
            </a:r>
          </a:p>
          <a:p>
            <a:pPr lvl="1"/>
            <a:r>
              <a:rPr lang="en-US" dirty="0" smtClean="0"/>
              <a:t>democratic values and </a:t>
            </a:r>
            <a:r>
              <a:rPr lang="en-US" dirty="0" err="1" smtClean="0"/>
              <a:t>Meciar</a:t>
            </a:r>
            <a:r>
              <a:rPr lang="en-US" dirty="0" smtClean="0"/>
              <a:t> government</a:t>
            </a:r>
          </a:p>
          <a:p>
            <a:pPr lvl="1"/>
            <a:r>
              <a:rPr lang="en-US" dirty="0" err="1" smtClean="0"/>
              <a:t>Dzurinda</a:t>
            </a:r>
            <a:r>
              <a:rPr lang="en-US" dirty="0" smtClean="0"/>
              <a:t> wins the elections in 1998</a:t>
            </a:r>
          </a:p>
          <a:p>
            <a:endParaRPr lang="en-US" dirty="0"/>
          </a:p>
        </p:txBody>
      </p:sp>
      <p:pic>
        <p:nvPicPr>
          <p:cNvPr id="4" name="Picture 2" descr="On public STV, Vladimír Mečiar said goodbye to the power of the song: With the Lord God, I'm coming from you, I didn't hurt, I didn't hurt any of y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1479" y="365125"/>
            <a:ext cx="3027070" cy="1702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pposition SDK leaders Mikuláš Dzurinda / right / and Ľudovít Černák / left / on September 26, 1998 in Bratislava react to the publication of election forecas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8692" y="3589222"/>
            <a:ext cx="3029857" cy="213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01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Copenhagen</a:t>
            </a:r>
            <a:r>
              <a:rPr lang="hu-HU" dirty="0" smtClean="0"/>
              <a:t> </a:t>
            </a:r>
            <a:r>
              <a:rPr lang="hu-HU" dirty="0" err="1" smtClean="0"/>
              <a:t>criteria</a:t>
            </a:r>
            <a:endParaRPr lang="hu-HU" dirty="0"/>
          </a:p>
        </p:txBody>
      </p:sp>
      <p:sp>
        <p:nvSpPr>
          <p:cNvPr id="3" name="Tartalom helye 2"/>
          <p:cNvSpPr>
            <a:spLocks noGrp="1"/>
          </p:cNvSpPr>
          <p:nvPr>
            <p:ph idx="1"/>
          </p:nvPr>
        </p:nvSpPr>
        <p:spPr/>
        <p:txBody>
          <a:bodyPr/>
          <a:lstStyle/>
          <a:p>
            <a:r>
              <a:rPr lang="en-US" dirty="0" smtClean="0"/>
              <a:t>Democracy, rule of law, human right, minority protection,</a:t>
            </a:r>
          </a:p>
          <a:p>
            <a:r>
              <a:rPr lang="en-US" dirty="0" smtClean="0"/>
              <a:t>Functioning market economy, capability to compete within the domestic markets of the EU</a:t>
            </a:r>
          </a:p>
          <a:p>
            <a:r>
              <a:rPr lang="en-US" dirty="0" smtClean="0"/>
              <a:t>EU acquis, regulations to incorporate in domestic legal system</a:t>
            </a:r>
          </a:p>
          <a:p>
            <a:pPr marL="0" indent="0">
              <a:buNone/>
            </a:pPr>
            <a:endParaRPr lang="en-US" dirty="0"/>
          </a:p>
        </p:txBody>
      </p:sp>
    </p:spTree>
    <p:extLst>
      <p:ext uri="{BB962C8B-B14F-4D97-AF65-F5344CB8AC3E}">
        <p14:creationId xmlns:p14="http://schemas.microsoft.com/office/powerpoint/2010/main" val="38130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Referendum on EU </a:t>
            </a:r>
            <a:r>
              <a:rPr lang="hu-HU" dirty="0" err="1" smtClean="0"/>
              <a:t>accession</a:t>
            </a:r>
            <a:endParaRPr lang="hu-HU" dirty="0"/>
          </a:p>
        </p:txBody>
      </p:sp>
      <p:graphicFrame>
        <p:nvGraphicFramePr>
          <p:cNvPr id="5" name="Táblázat 4"/>
          <p:cNvGraphicFramePr>
            <a:graphicFrameLocks noGrp="1"/>
          </p:cNvGraphicFramePr>
          <p:nvPr>
            <p:extLst/>
          </p:nvPr>
        </p:nvGraphicFramePr>
        <p:xfrm>
          <a:off x="2261287" y="2043949"/>
          <a:ext cx="7669425" cy="4152474"/>
        </p:xfrm>
        <a:graphic>
          <a:graphicData uri="http://schemas.openxmlformats.org/drawingml/2006/table">
            <a:tbl>
              <a:tblPr firstRow="1" bandRow="1">
                <a:tableStyleId>{5C22544A-7EE6-4342-B048-85BDC9FD1C3A}</a:tableStyleId>
              </a:tblPr>
              <a:tblGrid>
                <a:gridCol w="1533885">
                  <a:extLst>
                    <a:ext uri="{9D8B030D-6E8A-4147-A177-3AD203B41FA5}">
                      <a16:colId xmlns:a16="http://schemas.microsoft.com/office/drawing/2014/main" val="20000"/>
                    </a:ext>
                  </a:extLst>
                </a:gridCol>
                <a:gridCol w="1533885">
                  <a:extLst>
                    <a:ext uri="{9D8B030D-6E8A-4147-A177-3AD203B41FA5}">
                      <a16:colId xmlns:a16="http://schemas.microsoft.com/office/drawing/2014/main" val="20001"/>
                    </a:ext>
                  </a:extLst>
                </a:gridCol>
                <a:gridCol w="1533885">
                  <a:extLst>
                    <a:ext uri="{9D8B030D-6E8A-4147-A177-3AD203B41FA5}">
                      <a16:colId xmlns:a16="http://schemas.microsoft.com/office/drawing/2014/main" val="20002"/>
                    </a:ext>
                  </a:extLst>
                </a:gridCol>
                <a:gridCol w="1533885">
                  <a:extLst>
                    <a:ext uri="{9D8B030D-6E8A-4147-A177-3AD203B41FA5}">
                      <a16:colId xmlns:a16="http://schemas.microsoft.com/office/drawing/2014/main" val="20003"/>
                    </a:ext>
                  </a:extLst>
                </a:gridCol>
                <a:gridCol w="1533885">
                  <a:extLst>
                    <a:ext uri="{9D8B030D-6E8A-4147-A177-3AD203B41FA5}">
                      <a16:colId xmlns:a16="http://schemas.microsoft.com/office/drawing/2014/main" val="20004"/>
                    </a:ext>
                  </a:extLst>
                </a:gridCol>
              </a:tblGrid>
              <a:tr h="1225255">
                <a:tc>
                  <a:txBody>
                    <a:bodyPr/>
                    <a:lstStyle/>
                    <a:p>
                      <a:r>
                        <a:rPr lang="hu-HU" dirty="0" smtClean="0"/>
                        <a:t>Country</a:t>
                      </a:r>
                      <a:endParaRPr lang="hu-HU" dirty="0"/>
                    </a:p>
                  </a:txBody>
                  <a:tcPr/>
                </a:tc>
                <a:tc>
                  <a:txBody>
                    <a:bodyPr/>
                    <a:lstStyle/>
                    <a:p>
                      <a:r>
                        <a:rPr lang="hu-HU" dirty="0" err="1" smtClean="0"/>
                        <a:t>Application</a:t>
                      </a:r>
                      <a:endParaRPr lang="hu-HU" dirty="0"/>
                    </a:p>
                  </a:txBody>
                  <a:tcPr/>
                </a:tc>
                <a:tc>
                  <a:txBody>
                    <a:bodyPr/>
                    <a:lstStyle/>
                    <a:p>
                      <a:r>
                        <a:rPr lang="hu-HU" dirty="0" err="1" smtClean="0"/>
                        <a:t>Date</a:t>
                      </a:r>
                      <a:r>
                        <a:rPr lang="hu-HU" dirty="0" smtClean="0"/>
                        <a:t>  of the referendum</a:t>
                      </a:r>
                    </a:p>
                    <a:p>
                      <a:endParaRPr lang="hu-HU" dirty="0"/>
                    </a:p>
                  </a:txBody>
                  <a:tcPr/>
                </a:tc>
                <a:tc>
                  <a:txBody>
                    <a:bodyPr/>
                    <a:lstStyle/>
                    <a:p>
                      <a:r>
                        <a:rPr lang="hu-HU" dirty="0" err="1" smtClean="0"/>
                        <a:t>Participation</a:t>
                      </a:r>
                      <a:endParaRPr lang="hu-HU" dirty="0"/>
                    </a:p>
                  </a:txBody>
                  <a:tcPr/>
                </a:tc>
                <a:tc>
                  <a:txBody>
                    <a:bodyPr/>
                    <a:lstStyle/>
                    <a:p>
                      <a:r>
                        <a:rPr lang="hu-HU" dirty="0" err="1" smtClean="0"/>
                        <a:t>Supporting</a:t>
                      </a:r>
                      <a:r>
                        <a:rPr lang="hu-HU" baseline="0" dirty="0" smtClean="0"/>
                        <a:t> EU </a:t>
                      </a:r>
                      <a:r>
                        <a:rPr lang="hu-HU" baseline="0" dirty="0" err="1" smtClean="0"/>
                        <a:t>accession</a:t>
                      </a:r>
                      <a:r>
                        <a:rPr lang="hu-HU" baseline="0" dirty="0" smtClean="0"/>
                        <a:t>(%)</a:t>
                      </a:r>
                      <a:endParaRPr lang="hu-HU" dirty="0"/>
                    </a:p>
                  </a:txBody>
                  <a:tcPr/>
                </a:tc>
                <a:extLst>
                  <a:ext uri="{0D108BD9-81ED-4DB2-BD59-A6C34878D82A}">
                    <a16:rowId xmlns:a16="http://schemas.microsoft.com/office/drawing/2014/main" val="10000"/>
                  </a:ext>
                </a:extLst>
              </a:tr>
              <a:tr h="683118">
                <a:tc>
                  <a:txBody>
                    <a:bodyPr/>
                    <a:lstStyle/>
                    <a:p>
                      <a:r>
                        <a:rPr lang="hu-HU" dirty="0" err="1" smtClean="0"/>
                        <a:t>Czech</a:t>
                      </a:r>
                      <a:r>
                        <a:rPr lang="hu-HU" dirty="0" smtClean="0"/>
                        <a:t> </a:t>
                      </a:r>
                      <a:r>
                        <a:rPr lang="hu-HU" dirty="0" err="1" smtClean="0"/>
                        <a:t>Republic</a:t>
                      </a:r>
                      <a:endParaRPr lang="hu-HU" dirty="0"/>
                    </a:p>
                  </a:txBody>
                  <a:tcPr/>
                </a:tc>
                <a:tc>
                  <a:txBody>
                    <a:bodyPr/>
                    <a:lstStyle/>
                    <a:p>
                      <a:r>
                        <a:rPr lang="hu-HU" dirty="0" smtClean="0"/>
                        <a:t>17 </a:t>
                      </a:r>
                      <a:r>
                        <a:rPr lang="hu-HU" dirty="0" err="1" smtClean="0"/>
                        <a:t>January</a:t>
                      </a:r>
                      <a:r>
                        <a:rPr lang="hu-HU" dirty="0" smtClean="0"/>
                        <a:t> 1996</a:t>
                      </a:r>
                      <a:endParaRPr lang="hu-HU" dirty="0"/>
                    </a:p>
                  </a:txBody>
                  <a:tcPr/>
                </a:tc>
                <a:tc>
                  <a:txBody>
                    <a:bodyPr/>
                    <a:lstStyle/>
                    <a:p>
                      <a:r>
                        <a:rPr lang="hu-HU" dirty="0" smtClean="0"/>
                        <a:t>13-14</a:t>
                      </a:r>
                      <a:r>
                        <a:rPr lang="hu-HU" baseline="0" dirty="0" smtClean="0"/>
                        <a:t> </a:t>
                      </a:r>
                      <a:r>
                        <a:rPr lang="hu-HU" baseline="0" dirty="0" err="1" smtClean="0"/>
                        <a:t>June</a:t>
                      </a:r>
                      <a:r>
                        <a:rPr lang="hu-HU" baseline="0" dirty="0" smtClean="0"/>
                        <a:t> 2003</a:t>
                      </a:r>
                      <a:endParaRPr lang="hu-HU" dirty="0"/>
                    </a:p>
                  </a:txBody>
                  <a:tcPr/>
                </a:tc>
                <a:tc>
                  <a:txBody>
                    <a:bodyPr/>
                    <a:lstStyle/>
                    <a:p>
                      <a:r>
                        <a:rPr lang="hu-HU" dirty="0" smtClean="0"/>
                        <a:t>55.21 %</a:t>
                      </a:r>
                      <a:endParaRPr lang="hu-HU" dirty="0"/>
                    </a:p>
                  </a:txBody>
                  <a:tcPr/>
                </a:tc>
                <a:tc>
                  <a:txBody>
                    <a:bodyPr/>
                    <a:lstStyle/>
                    <a:p>
                      <a:r>
                        <a:rPr lang="hu-HU" dirty="0" smtClean="0"/>
                        <a:t>77.33 %</a:t>
                      </a:r>
                      <a:endParaRPr lang="hu-HU" dirty="0"/>
                    </a:p>
                  </a:txBody>
                  <a:tcPr/>
                </a:tc>
                <a:extLst>
                  <a:ext uri="{0D108BD9-81ED-4DB2-BD59-A6C34878D82A}">
                    <a16:rowId xmlns:a16="http://schemas.microsoft.com/office/drawing/2014/main" val="10001"/>
                  </a:ext>
                </a:extLst>
              </a:tr>
              <a:tr h="524027">
                <a:tc>
                  <a:txBody>
                    <a:bodyPr/>
                    <a:lstStyle/>
                    <a:p>
                      <a:r>
                        <a:rPr lang="hu-HU" dirty="0" smtClean="0"/>
                        <a:t>Hungary</a:t>
                      </a:r>
                      <a:endParaRPr lang="hu-HU" dirty="0"/>
                    </a:p>
                  </a:txBody>
                  <a:tcPr/>
                </a:tc>
                <a:tc>
                  <a:txBody>
                    <a:bodyPr/>
                    <a:lstStyle/>
                    <a:p>
                      <a:r>
                        <a:rPr lang="hu-HU" baseline="0" dirty="0" smtClean="0"/>
                        <a:t>31 </a:t>
                      </a:r>
                      <a:r>
                        <a:rPr lang="hu-HU" baseline="0" dirty="0" err="1" smtClean="0"/>
                        <a:t>March</a:t>
                      </a:r>
                      <a:r>
                        <a:rPr lang="hu-HU" baseline="0" dirty="0" smtClean="0"/>
                        <a:t> 1994</a:t>
                      </a:r>
                      <a:endParaRPr lang="hu-HU" dirty="0"/>
                    </a:p>
                  </a:txBody>
                  <a:tcPr/>
                </a:tc>
                <a:tc>
                  <a:txBody>
                    <a:bodyPr/>
                    <a:lstStyle/>
                    <a:p>
                      <a:r>
                        <a:rPr lang="hu-HU" baseline="0" dirty="0" smtClean="0"/>
                        <a:t>12 </a:t>
                      </a:r>
                      <a:r>
                        <a:rPr lang="hu-HU" baseline="0" dirty="0" err="1" smtClean="0"/>
                        <a:t>April</a:t>
                      </a:r>
                      <a:r>
                        <a:rPr lang="hu-HU" baseline="0" dirty="0" smtClean="0"/>
                        <a:t> 2003</a:t>
                      </a:r>
                      <a:endParaRPr lang="hu-HU" dirty="0"/>
                    </a:p>
                  </a:txBody>
                  <a:tcPr/>
                </a:tc>
                <a:tc>
                  <a:txBody>
                    <a:bodyPr/>
                    <a:lstStyle/>
                    <a:p>
                      <a:r>
                        <a:rPr lang="hu-HU" dirty="0" smtClean="0"/>
                        <a:t>45.62 %</a:t>
                      </a:r>
                      <a:endParaRPr lang="hu-HU" dirty="0"/>
                    </a:p>
                  </a:txBody>
                  <a:tcPr/>
                </a:tc>
                <a:tc>
                  <a:txBody>
                    <a:bodyPr/>
                    <a:lstStyle/>
                    <a:p>
                      <a:r>
                        <a:rPr lang="hu-HU" dirty="0" smtClean="0"/>
                        <a:t>83.76 %</a:t>
                      </a:r>
                      <a:endParaRPr lang="hu-HU" dirty="0"/>
                    </a:p>
                  </a:txBody>
                  <a:tcPr/>
                </a:tc>
                <a:extLst>
                  <a:ext uri="{0D108BD9-81ED-4DB2-BD59-A6C34878D82A}">
                    <a16:rowId xmlns:a16="http://schemas.microsoft.com/office/drawing/2014/main" val="10002"/>
                  </a:ext>
                </a:extLst>
              </a:tr>
              <a:tr h="683118">
                <a:tc>
                  <a:txBody>
                    <a:bodyPr/>
                    <a:lstStyle/>
                    <a:p>
                      <a:r>
                        <a:rPr lang="hu-HU" dirty="0" err="1" smtClean="0"/>
                        <a:t>Poland</a:t>
                      </a:r>
                      <a:endParaRPr lang="hu-HU" dirty="0"/>
                    </a:p>
                  </a:txBody>
                  <a:tcPr/>
                </a:tc>
                <a:tc>
                  <a:txBody>
                    <a:bodyPr/>
                    <a:lstStyle/>
                    <a:p>
                      <a:r>
                        <a:rPr lang="hu-HU" baseline="0" dirty="0" smtClean="0"/>
                        <a:t>5 </a:t>
                      </a:r>
                      <a:r>
                        <a:rPr lang="hu-HU" baseline="0" dirty="0" err="1" smtClean="0"/>
                        <a:t>April</a:t>
                      </a:r>
                      <a:r>
                        <a:rPr lang="hu-HU" baseline="0" dirty="0" smtClean="0"/>
                        <a:t> 1994</a:t>
                      </a:r>
                      <a:endParaRPr lang="hu-HU" dirty="0"/>
                    </a:p>
                  </a:txBody>
                  <a:tcPr/>
                </a:tc>
                <a:tc>
                  <a:txBody>
                    <a:bodyPr/>
                    <a:lstStyle/>
                    <a:p>
                      <a:r>
                        <a:rPr lang="hu-HU" dirty="0" smtClean="0"/>
                        <a:t>7-8</a:t>
                      </a:r>
                      <a:r>
                        <a:rPr lang="hu-HU" baseline="0" dirty="0" smtClean="0"/>
                        <a:t> </a:t>
                      </a:r>
                      <a:r>
                        <a:rPr lang="hu-HU" baseline="0" dirty="0" err="1" smtClean="0"/>
                        <a:t>June</a:t>
                      </a:r>
                      <a:r>
                        <a:rPr lang="hu-HU" baseline="0" dirty="0" smtClean="0"/>
                        <a:t> 2003</a:t>
                      </a:r>
                      <a:endParaRPr lang="hu-HU" dirty="0"/>
                    </a:p>
                  </a:txBody>
                  <a:tcPr/>
                </a:tc>
                <a:tc>
                  <a:txBody>
                    <a:bodyPr/>
                    <a:lstStyle/>
                    <a:p>
                      <a:r>
                        <a:rPr lang="hu-HU" dirty="0" smtClean="0"/>
                        <a:t>58.85 %</a:t>
                      </a:r>
                      <a:endParaRPr lang="hu-HU" dirty="0"/>
                    </a:p>
                  </a:txBody>
                  <a:tcPr/>
                </a:tc>
                <a:tc>
                  <a:txBody>
                    <a:bodyPr/>
                    <a:lstStyle/>
                    <a:p>
                      <a:r>
                        <a:rPr lang="hu-HU" dirty="0" smtClean="0"/>
                        <a:t>77.45 %</a:t>
                      </a:r>
                      <a:endParaRPr lang="hu-HU" dirty="0"/>
                    </a:p>
                  </a:txBody>
                  <a:tcPr/>
                </a:tc>
                <a:extLst>
                  <a:ext uri="{0D108BD9-81ED-4DB2-BD59-A6C34878D82A}">
                    <a16:rowId xmlns:a16="http://schemas.microsoft.com/office/drawing/2014/main" val="10003"/>
                  </a:ext>
                </a:extLst>
              </a:tr>
              <a:tr h="683118">
                <a:tc>
                  <a:txBody>
                    <a:bodyPr/>
                    <a:lstStyle/>
                    <a:p>
                      <a:r>
                        <a:rPr lang="hu-HU" dirty="0" err="1" smtClean="0"/>
                        <a:t>Slovakia</a:t>
                      </a:r>
                      <a:endParaRPr lang="hu-HU" dirty="0"/>
                    </a:p>
                  </a:txBody>
                  <a:tcPr/>
                </a:tc>
                <a:tc>
                  <a:txBody>
                    <a:bodyPr/>
                    <a:lstStyle/>
                    <a:p>
                      <a:r>
                        <a:rPr lang="hu-HU" dirty="0" smtClean="0"/>
                        <a:t>27</a:t>
                      </a:r>
                      <a:r>
                        <a:rPr lang="hu-HU" baseline="0" dirty="0" smtClean="0"/>
                        <a:t> </a:t>
                      </a:r>
                      <a:r>
                        <a:rPr lang="hu-HU" baseline="0" dirty="0" err="1" smtClean="0"/>
                        <a:t>June</a:t>
                      </a:r>
                      <a:r>
                        <a:rPr lang="hu-HU" baseline="0" dirty="0" smtClean="0"/>
                        <a:t> 1995</a:t>
                      </a:r>
                      <a:endParaRPr lang="hu-HU" dirty="0"/>
                    </a:p>
                  </a:txBody>
                  <a:tcPr/>
                </a:tc>
                <a:tc>
                  <a:txBody>
                    <a:bodyPr/>
                    <a:lstStyle/>
                    <a:p>
                      <a:r>
                        <a:rPr lang="hu-HU" dirty="0" smtClean="0"/>
                        <a:t>16-17</a:t>
                      </a:r>
                      <a:r>
                        <a:rPr lang="hu-HU" baseline="0" dirty="0" smtClean="0"/>
                        <a:t> May 2003</a:t>
                      </a:r>
                      <a:endParaRPr lang="hu-HU" dirty="0"/>
                    </a:p>
                  </a:txBody>
                  <a:tcPr/>
                </a:tc>
                <a:tc>
                  <a:txBody>
                    <a:bodyPr/>
                    <a:lstStyle/>
                    <a:p>
                      <a:r>
                        <a:rPr lang="hu-HU" dirty="0" smtClean="0"/>
                        <a:t>52.15 %</a:t>
                      </a:r>
                      <a:endParaRPr lang="hu-HU" dirty="0"/>
                    </a:p>
                  </a:txBody>
                  <a:tcPr/>
                </a:tc>
                <a:tc>
                  <a:txBody>
                    <a:bodyPr/>
                    <a:lstStyle/>
                    <a:p>
                      <a:r>
                        <a:rPr lang="hu-HU" dirty="0" smtClean="0"/>
                        <a:t>92.46 %</a:t>
                      </a:r>
                      <a:endParaRPr lang="hu-HU"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4769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Public </a:t>
            </a:r>
            <a:r>
              <a:rPr lang="hu-HU" dirty="0" err="1"/>
              <a:t>s</a:t>
            </a:r>
            <a:r>
              <a:rPr lang="hu-HU" dirty="0" err="1" smtClean="0"/>
              <a:t>upport</a:t>
            </a:r>
            <a:r>
              <a:rPr lang="hu-HU" dirty="0" smtClean="0"/>
              <a:t> of EU </a:t>
            </a:r>
            <a:r>
              <a:rPr lang="hu-HU" dirty="0" err="1" smtClean="0"/>
              <a:t>accession</a:t>
            </a:r>
            <a:endParaRPr lang="hu-HU" dirty="0"/>
          </a:p>
        </p:txBody>
      </p:sp>
      <p:sp>
        <p:nvSpPr>
          <p:cNvPr id="3" name="Tartalom helye 2"/>
          <p:cNvSpPr>
            <a:spLocks noGrp="1"/>
          </p:cNvSpPr>
          <p:nvPr>
            <p:ph idx="1"/>
          </p:nvPr>
        </p:nvSpPr>
        <p:spPr/>
        <p:txBody>
          <a:bodyPr>
            <a:normAutofit lnSpcReduction="10000"/>
          </a:bodyPr>
          <a:lstStyle/>
          <a:p>
            <a:r>
              <a:rPr lang="en-US" dirty="0" smtClean="0"/>
              <a:t>Hungary:</a:t>
            </a:r>
          </a:p>
          <a:p>
            <a:pPr lvl="1"/>
            <a:r>
              <a:rPr lang="en-US" dirty="0" err="1" smtClean="0"/>
              <a:t>Fidesz</a:t>
            </a:r>
            <a:r>
              <a:rPr lang="en-US" dirty="0" smtClean="0"/>
              <a:t> government supported EU accession</a:t>
            </a:r>
          </a:p>
          <a:p>
            <a:pPr lvl="1"/>
            <a:r>
              <a:rPr lang="en-US" dirty="0" smtClean="0"/>
              <a:t>MDF and KDNP has been cautious and referred to sovereignty problems</a:t>
            </a:r>
          </a:p>
          <a:p>
            <a:pPr lvl="1"/>
            <a:r>
              <a:rPr lang="en-US" dirty="0" smtClean="0"/>
              <a:t>No participating threshold</a:t>
            </a:r>
          </a:p>
          <a:p>
            <a:r>
              <a:rPr lang="en-US" dirty="0" smtClean="0"/>
              <a:t>Czech Republic</a:t>
            </a:r>
          </a:p>
          <a:p>
            <a:pPr lvl="1"/>
            <a:r>
              <a:rPr lang="en-US" dirty="0" smtClean="0"/>
              <a:t>Government supported</a:t>
            </a:r>
          </a:p>
          <a:p>
            <a:pPr lvl="1"/>
            <a:r>
              <a:rPr lang="en-US" dirty="0" smtClean="0"/>
              <a:t>ODS supported on behalf of the opposition</a:t>
            </a:r>
          </a:p>
          <a:p>
            <a:pPr lvl="1"/>
            <a:r>
              <a:rPr lang="en-US" dirty="0" smtClean="0"/>
              <a:t>Vaclav Klaus was Eurosceptic and have been elected president</a:t>
            </a:r>
          </a:p>
          <a:p>
            <a:r>
              <a:rPr lang="en-US" dirty="0" smtClean="0"/>
              <a:t>Slovakia:</a:t>
            </a:r>
          </a:p>
          <a:p>
            <a:pPr lvl="1"/>
            <a:r>
              <a:rPr lang="en-US" dirty="0" smtClean="0"/>
              <a:t>Participating threshold, but 90%+ yes vote</a:t>
            </a:r>
          </a:p>
          <a:p>
            <a:r>
              <a:rPr lang="en-US" dirty="0" smtClean="0"/>
              <a:t>Poland:</a:t>
            </a:r>
          </a:p>
          <a:p>
            <a:pPr lvl="1"/>
            <a:r>
              <a:rPr lang="en-US" dirty="0" smtClean="0"/>
              <a:t>Self-</a:t>
            </a:r>
            <a:r>
              <a:rPr lang="en-US" dirty="0" err="1" smtClean="0"/>
              <a:t>defence</a:t>
            </a:r>
            <a:r>
              <a:rPr lang="en-US" dirty="0" smtClean="0"/>
              <a:t> and Polish Families League: against</a:t>
            </a:r>
          </a:p>
          <a:p>
            <a:pPr lvl="1"/>
            <a:r>
              <a:rPr lang="en-US" dirty="0" smtClean="0"/>
              <a:t>Participating threshold, 75%+ yes vote</a:t>
            </a:r>
            <a:endParaRPr lang="en-US" dirty="0"/>
          </a:p>
        </p:txBody>
      </p:sp>
    </p:spTree>
    <p:extLst>
      <p:ext uri="{BB962C8B-B14F-4D97-AF65-F5344CB8AC3E}">
        <p14:creationId xmlns:p14="http://schemas.microsoft.com/office/powerpoint/2010/main" val="25868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What</a:t>
            </a:r>
            <a:r>
              <a:rPr lang="hu-HU" dirty="0" smtClean="0"/>
              <a:t> is the V4 </a:t>
            </a:r>
            <a:r>
              <a:rPr lang="hu-HU" dirty="0" err="1" smtClean="0"/>
              <a:t>common</a:t>
            </a:r>
            <a:r>
              <a:rPr lang="hu-HU" dirty="0" smtClean="0"/>
              <a:t> </a:t>
            </a:r>
            <a:r>
              <a:rPr lang="hu-HU" dirty="0" err="1" smtClean="0"/>
              <a:t>position</a:t>
            </a:r>
            <a:r>
              <a:rPr lang="hu-HU" dirty="0" smtClean="0"/>
              <a:t> </a:t>
            </a:r>
            <a:r>
              <a:rPr lang="hu-HU" dirty="0" err="1" smtClean="0"/>
              <a:t>in</a:t>
            </a:r>
            <a:r>
              <a:rPr lang="hu-HU" dirty="0" smtClean="0"/>
              <a:t> EU?</a:t>
            </a:r>
            <a:endParaRPr lang="hu-HU" dirty="0"/>
          </a:p>
        </p:txBody>
      </p:sp>
      <p:sp>
        <p:nvSpPr>
          <p:cNvPr id="3" name="Tartalom helye 2"/>
          <p:cNvSpPr>
            <a:spLocks noGrp="1"/>
          </p:cNvSpPr>
          <p:nvPr>
            <p:ph idx="1"/>
          </p:nvPr>
        </p:nvSpPr>
        <p:spPr/>
        <p:txBody>
          <a:bodyPr/>
          <a:lstStyle/>
          <a:p>
            <a:r>
              <a:rPr lang="hu-HU" dirty="0" err="1" smtClean="0"/>
              <a:t>Mutual</a:t>
            </a:r>
            <a:r>
              <a:rPr lang="hu-HU" dirty="0" smtClean="0"/>
              <a:t> </a:t>
            </a:r>
            <a:r>
              <a:rPr lang="hu-HU" dirty="0" err="1" smtClean="0"/>
              <a:t>respect</a:t>
            </a:r>
            <a:r>
              <a:rPr lang="hu-HU" dirty="0" smtClean="0"/>
              <a:t> – no </a:t>
            </a:r>
            <a:r>
              <a:rPr lang="hu-HU" dirty="0" err="1" smtClean="0"/>
              <a:t>pressure</a:t>
            </a:r>
            <a:r>
              <a:rPr lang="hu-HU" dirty="0" smtClean="0"/>
              <a:t> on </a:t>
            </a:r>
            <a:r>
              <a:rPr lang="hu-HU" dirty="0" err="1" smtClean="0"/>
              <a:t>sovereign</a:t>
            </a:r>
            <a:r>
              <a:rPr lang="hu-HU" dirty="0" smtClean="0"/>
              <a:t> </a:t>
            </a:r>
            <a:r>
              <a:rPr lang="hu-HU" dirty="0" err="1" smtClean="0"/>
              <a:t>states</a:t>
            </a:r>
            <a:endParaRPr lang="hu-HU" dirty="0" smtClean="0"/>
          </a:p>
          <a:p>
            <a:r>
              <a:rPr lang="hu-HU" dirty="0" err="1" smtClean="0"/>
              <a:t>Four</a:t>
            </a:r>
            <a:r>
              <a:rPr lang="hu-HU" dirty="0" smtClean="0"/>
              <a:t> </a:t>
            </a:r>
            <a:r>
              <a:rPr lang="hu-HU" dirty="0" err="1" smtClean="0"/>
              <a:t>freedoms</a:t>
            </a:r>
            <a:r>
              <a:rPr lang="hu-HU" dirty="0" smtClean="0"/>
              <a:t> and </a:t>
            </a:r>
            <a:r>
              <a:rPr lang="hu-HU" dirty="0" err="1" smtClean="0"/>
              <a:t>traditional</a:t>
            </a:r>
            <a:r>
              <a:rPr lang="hu-HU" dirty="0" smtClean="0"/>
              <a:t> EU </a:t>
            </a:r>
            <a:r>
              <a:rPr lang="hu-HU" dirty="0" err="1" smtClean="0"/>
              <a:t>policies</a:t>
            </a:r>
            <a:r>
              <a:rPr lang="hu-HU" dirty="0" smtClean="0"/>
              <a:t> </a:t>
            </a:r>
            <a:r>
              <a:rPr lang="hu-HU" dirty="0" err="1" smtClean="0"/>
              <a:t>to</a:t>
            </a:r>
            <a:r>
              <a:rPr lang="hu-HU" dirty="0" smtClean="0"/>
              <a:t> </a:t>
            </a:r>
            <a:r>
              <a:rPr lang="hu-HU" dirty="0" err="1" smtClean="0"/>
              <a:t>preserve</a:t>
            </a:r>
            <a:endParaRPr lang="hu-HU" dirty="0" smtClean="0"/>
          </a:p>
          <a:p>
            <a:r>
              <a:rPr lang="hu-HU" dirty="0" err="1" smtClean="0"/>
              <a:t>Further</a:t>
            </a:r>
            <a:r>
              <a:rPr lang="hu-HU" dirty="0" smtClean="0"/>
              <a:t> </a:t>
            </a:r>
            <a:r>
              <a:rPr lang="hu-HU" dirty="0" err="1" smtClean="0"/>
              <a:t>reforms</a:t>
            </a:r>
            <a:r>
              <a:rPr lang="hu-HU" dirty="0" smtClean="0"/>
              <a:t> on </a:t>
            </a:r>
            <a:r>
              <a:rPr lang="hu-HU" dirty="0" err="1" smtClean="0"/>
              <a:t>areas</a:t>
            </a:r>
            <a:r>
              <a:rPr lang="hu-HU" dirty="0" smtClean="0"/>
              <a:t>, </a:t>
            </a:r>
            <a:r>
              <a:rPr lang="hu-HU" dirty="0" err="1" smtClean="0"/>
              <a:t>which</a:t>
            </a:r>
            <a:r>
              <a:rPr lang="hu-HU" dirty="0" smtClean="0"/>
              <a:t> </a:t>
            </a:r>
            <a:r>
              <a:rPr lang="hu-HU" dirty="0" err="1" smtClean="0"/>
              <a:t>have</a:t>
            </a:r>
            <a:r>
              <a:rPr lang="hu-HU" dirty="0" smtClean="0"/>
              <a:t> </a:t>
            </a:r>
            <a:r>
              <a:rPr lang="hu-HU" dirty="0" err="1" smtClean="0"/>
              <a:t>true</a:t>
            </a:r>
            <a:r>
              <a:rPr lang="hu-HU" dirty="0" smtClean="0"/>
              <a:t> </a:t>
            </a:r>
            <a:r>
              <a:rPr lang="hu-HU" dirty="0" err="1" smtClean="0"/>
              <a:t>added</a:t>
            </a:r>
            <a:r>
              <a:rPr lang="hu-HU" dirty="0" smtClean="0"/>
              <a:t> </a:t>
            </a:r>
            <a:r>
              <a:rPr lang="hu-HU" dirty="0" err="1" smtClean="0"/>
              <a:t>values</a:t>
            </a:r>
            <a:r>
              <a:rPr lang="hu-HU" dirty="0" smtClean="0"/>
              <a:t> (</a:t>
            </a:r>
            <a:r>
              <a:rPr lang="hu-HU" dirty="0" err="1" smtClean="0"/>
              <a:t>like</a:t>
            </a:r>
            <a:r>
              <a:rPr lang="hu-HU" dirty="0" smtClean="0"/>
              <a:t> </a:t>
            </a:r>
            <a:r>
              <a:rPr lang="hu-HU" dirty="0" err="1" smtClean="0"/>
              <a:t>digitization</a:t>
            </a:r>
            <a:r>
              <a:rPr lang="hu-HU" dirty="0" smtClean="0"/>
              <a:t>, </a:t>
            </a:r>
            <a:r>
              <a:rPr lang="hu-HU" dirty="0" err="1" smtClean="0"/>
              <a:t>defence</a:t>
            </a:r>
            <a:r>
              <a:rPr lang="hu-HU" dirty="0" smtClean="0"/>
              <a:t> etc.)</a:t>
            </a:r>
          </a:p>
          <a:p>
            <a:r>
              <a:rPr lang="hu-HU" dirty="0" err="1" smtClean="0"/>
              <a:t>Enhance</a:t>
            </a:r>
            <a:r>
              <a:rPr lang="hu-HU" dirty="0" smtClean="0"/>
              <a:t> </a:t>
            </a:r>
            <a:r>
              <a:rPr lang="hu-HU" dirty="0" err="1" smtClean="0"/>
              <a:t>cooperation</a:t>
            </a:r>
            <a:r>
              <a:rPr lang="hu-HU" dirty="0" smtClean="0"/>
              <a:t>, </a:t>
            </a:r>
            <a:r>
              <a:rPr lang="hu-HU" dirty="0" err="1" smtClean="0"/>
              <a:t>if</a:t>
            </a:r>
            <a:r>
              <a:rPr lang="hu-HU" dirty="0" smtClean="0"/>
              <a:t> </a:t>
            </a:r>
            <a:r>
              <a:rPr lang="hu-HU" dirty="0" err="1" smtClean="0"/>
              <a:t>necessary</a:t>
            </a:r>
            <a:r>
              <a:rPr lang="hu-HU" dirty="0" smtClean="0"/>
              <a:t>: </a:t>
            </a:r>
            <a:r>
              <a:rPr lang="hu-HU" dirty="0" err="1" smtClean="0"/>
              <a:t>multi-level</a:t>
            </a:r>
            <a:r>
              <a:rPr lang="hu-HU" dirty="0" smtClean="0"/>
              <a:t> EU</a:t>
            </a:r>
          </a:p>
          <a:p>
            <a:r>
              <a:rPr lang="hu-HU" dirty="0" err="1" smtClean="0"/>
              <a:t>Respect</a:t>
            </a:r>
            <a:r>
              <a:rPr lang="hu-HU" dirty="0" smtClean="0"/>
              <a:t> </a:t>
            </a:r>
            <a:r>
              <a:rPr lang="hu-HU" dirty="0" err="1" smtClean="0"/>
              <a:t>towards</a:t>
            </a:r>
            <a:r>
              <a:rPr lang="hu-HU" dirty="0" smtClean="0"/>
              <a:t> </a:t>
            </a:r>
            <a:r>
              <a:rPr lang="hu-HU" dirty="0" err="1" smtClean="0"/>
              <a:t>Constitutional</a:t>
            </a:r>
            <a:r>
              <a:rPr lang="hu-HU" dirty="0" smtClean="0"/>
              <a:t> </a:t>
            </a:r>
            <a:r>
              <a:rPr lang="hu-HU" dirty="0" err="1" smtClean="0"/>
              <a:t>values</a:t>
            </a:r>
            <a:endParaRPr lang="hu-HU" dirty="0"/>
          </a:p>
        </p:txBody>
      </p:sp>
    </p:spTree>
    <p:extLst>
      <p:ext uri="{BB962C8B-B14F-4D97-AF65-F5344CB8AC3E}">
        <p14:creationId xmlns:p14="http://schemas.microsoft.com/office/powerpoint/2010/main" val="2075073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Early</a:t>
            </a:r>
            <a:r>
              <a:rPr lang="hu-HU" dirty="0" smtClean="0"/>
              <a:t> </a:t>
            </a:r>
            <a:r>
              <a:rPr lang="hu-HU" dirty="0" err="1" smtClean="0"/>
              <a:t>stages</a:t>
            </a:r>
            <a:r>
              <a:rPr lang="hu-HU" dirty="0" smtClean="0"/>
              <a:t> of NATO</a:t>
            </a:r>
            <a:br>
              <a:rPr lang="hu-HU" dirty="0" smtClean="0"/>
            </a:br>
            <a:r>
              <a:rPr lang="hu-HU" dirty="0" err="1" smtClean="0"/>
              <a:t>accession</a:t>
            </a:r>
            <a:endParaRPr lang="hu-HU" dirty="0"/>
          </a:p>
        </p:txBody>
      </p:sp>
      <p:sp>
        <p:nvSpPr>
          <p:cNvPr id="3" name="Tartalom helye 2"/>
          <p:cNvSpPr>
            <a:spLocks noGrp="1"/>
          </p:cNvSpPr>
          <p:nvPr>
            <p:ph idx="1"/>
          </p:nvPr>
        </p:nvSpPr>
        <p:spPr/>
        <p:txBody>
          <a:bodyPr/>
          <a:lstStyle/>
          <a:p>
            <a:r>
              <a:rPr lang="hu-HU" dirty="0" err="1" smtClean="0"/>
              <a:t>Vaclav</a:t>
            </a:r>
            <a:r>
              <a:rPr lang="hu-HU" dirty="0" smtClean="0"/>
              <a:t> Klaus:</a:t>
            </a:r>
          </a:p>
          <a:p>
            <a:pPr lvl="1"/>
            <a:r>
              <a:rPr lang="hu-HU" dirty="0" err="1" smtClean="0"/>
              <a:t>Pentagonal</a:t>
            </a:r>
            <a:r>
              <a:rPr lang="hu-HU" dirty="0" smtClean="0"/>
              <a:t> </a:t>
            </a:r>
            <a:r>
              <a:rPr lang="hu-HU" dirty="0" err="1" smtClean="0"/>
              <a:t>format</a:t>
            </a:r>
            <a:r>
              <a:rPr lang="hu-HU" dirty="0" smtClean="0"/>
              <a:t> </a:t>
            </a:r>
            <a:r>
              <a:rPr lang="hu-HU" dirty="0" err="1" smtClean="0"/>
              <a:t>to</a:t>
            </a:r>
            <a:r>
              <a:rPr lang="hu-HU" dirty="0" smtClean="0"/>
              <a:t> be </a:t>
            </a:r>
            <a:r>
              <a:rPr lang="hu-HU" dirty="0" err="1" smtClean="0"/>
              <a:t>preferred</a:t>
            </a:r>
            <a:endParaRPr lang="hu-HU" dirty="0" smtClean="0"/>
          </a:p>
          <a:p>
            <a:r>
              <a:rPr lang="hu-HU" dirty="0" smtClean="0"/>
              <a:t>George Bush </a:t>
            </a:r>
            <a:r>
              <a:rPr lang="hu-HU" dirty="0" err="1" smtClean="0"/>
              <a:t>sen</a:t>
            </a:r>
            <a:r>
              <a:rPr lang="hu-HU" dirty="0" smtClean="0"/>
              <a:t>. (1990)</a:t>
            </a:r>
          </a:p>
          <a:p>
            <a:pPr lvl="1"/>
            <a:r>
              <a:rPr lang="hu-HU" dirty="0" smtClean="0"/>
              <a:t>Open </a:t>
            </a:r>
            <a:r>
              <a:rPr lang="hu-HU" dirty="0" err="1" smtClean="0"/>
              <a:t>door</a:t>
            </a:r>
            <a:r>
              <a:rPr lang="hu-HU" dirty="0" smtClean="0"/>
              <a:t> policy</a:t>
            </a:r>
          </a:p>
          <a:p>
            <a:pPr lvl="1"/>
            <a:r>
              <a:rPr lang="hu-HU" dirty="0" smtClean="0"/>
              <a:t>V4 </a:t>
            </a:r>
            <a:r>
              <a:rPr lang="hu-HU" dirty="0" err="1" smtClean="0"/>
              <a:t>needs</a:t>
            </a:r>
            <a:r>
              <a:rPr lang="hu-HU" dirty="0" smtClean="0"/>
              <a:t> </a:t>
            </a:r>
            <a:r>
              <a:rPr lang="hu-HU" dirty="0" err="1" smtClean="0"/>
              <a:t>to</a:t>
            </a:r>
            <a:r>
              <a:rPr lang="hu-HU" dirty="0" smtClean="0"/>
              <a:t> </a:t>
            </a:r>
            <a:r>
              <a:rPr lang="hu-HU" dirty="0" err="1" smtClean="0"/>
              <a:t>work</a:t>
            </a:r>
            <a:r>
              <a:rPr lang="hu-HU" dirty="0" smtClean="0"/>
              <a:t> </a:t>
            </a:r>
            <a:r>
              <a:rPr lang="hu-HU" dirty="0" err="1" smtClean="0"/>
              <a:t>together</a:t>
            </a:r>
            <a:endParaRPr lang="hu-HU" dirty="0" smtClean="0"/>
          </a:p>
          <a:p>
            <a:pPr lvl="1"/>
            <a:r>
              <a:rPr lang="hu-HU" dirty="0" err="1"/>
              <a:t>t</a:t>
            </a:r>
            <a:r>
              <a:rPr lang="hu-HU" dirty="0" err="1" smtClean="0"/>
              <a:t>o</a:t>
            </a:r>
            <a:r>
              <a:rPr lang="hu-HU" dirty="0" smtClean="0"/>
              <a:t> </a:t>
            </a:r>
            <a:r>
              <a:rPr lang="hu-HU" dirty="0" err="1" smtClean="0"/>
              <a:t>prove</a:t>
            </a:r>
            <a:r>
              <a:rPr lang="hu-HU" dirty="0" smtClean="0"/>
              <a:t> </a:t>
            </a:r>
            <a:r>
              <a:rPr lang="hu-HU" dirty="0" err="1" smtClean="0"/>
              <a:t>their</a:t>
            </a:r>
            <a:r>
              <a:rPr lang="hu-HU" dirty="0" smtClean="0"/>
              <a:t> </a:t>
            </a:r>
            <a:r>
              <a:rPr lang="hu-HU" dirty="0" err="1" smtClean="0"/>
              <a:t>capabilities</a:t>
            </a:r>
            <a:endParaRPr lang="hu-HU" dirty="0" smtClean="0"/>
          </a:p>
          <a:p>
            <a:pPr lvl="2"/>
            <a:r>
              <a:rPr lang="hu-HU" dirty="0" err="1" smtClean="0"/>
              <a:t>To</a:t>
            </a:r>
            <a:r>
              <a:rPr lang="hu-HU" dirty="0" smtClean="0"/>
              <a:t> </a:t>
            </a:r>
            <a:r>
              <a:rPr lang="hu-HU" dirty="0" err="1" smtClean="0"/>
              <a:t>cooperate</a:t>
            </a:r>
            <a:endParaRPr lang="hu-HU" dirty="0" smtClean="0"/>
          </a:p>
          <a:p>
            <a:pPr lvl="2"/>
            <a:r>
              <a:rPr lang="hu-HU" dirty="0" err="1" smtClean="0"/>
              <a:t>To</a:t>
            </a:r>
            <a:r>
              <a:rPr lang="hu-HU" dirty="0" smtClean="0"/>
              <a:t> </a:t>
            </a:r>
            <a:r>
              <a:rPr lang="hu-HU" dirty="0" err="1" smtClean="0"/>
              <a:t>match</a:t>
            </a:r>
            <a:r>
              <a:rPr lang="hu-HU" dirty="0" smtClean="0"/>
              <a:t> </a:t>
            </a:r>
            <a:r>
              <a:rPr lang="hu-HU" dirty="0" err="1" smtClean="0"/>
              <a:t>NATo</a:t>
            </a:r>
            <a:r>
              <a:rPr lang="hu-HU" dirty="0" smtClean="0"/>
              <a:t> </a:t>
            </a:r>
            <a:r>
              <a:rPr lang="hu-HU" dirty="0" err="1" smtClean="0"/>
              <a:t>standards</a:t>
            </a:r>
            <a:r>
              <a:rPr lang="hu-HU" dirty="0" smtClean="0"/>
              <a:t> and </a:t>
            </a:r>
            <a:r>
              <a:rPr lang="hu-HU" dirty="0" err="1" smtClean="0"/>
              <a:t>share</a:t>
            </a:r>
            <a:r>
              <a:rPr lang="hu-HU" dirty="0" smtClean="0"/>
              <a:t> </a:t>
            </a:r>
            <a:r>
              <a:rPr lang="hu-HU" dirty="0" err="1" smtClean="0"/>
              <a:t>common</a:t>
            </a:r>
            <a:r>
              <a:rPr lang="hu-HU" dirty="0" smtClean="0"/>
              <a:t> </a:t>
            </a:r>
            <a:r>
              <a:rPr lang="hu-HU" dirty="0" err="1" smtClean="0"/>
              <a:t>values</a:t>
            </a:r>
            <a:r>
              <a:rPr lang="hu-HU" dirty="0" smtClean="0"/>
              <a:t> </a:t>
            </a:r>
            <a:endParaRPr lang="hu-HU" dirty="0"/>
          </a:p>
        </p:txBody>
      </p:sp>
      <p:pic>
        <p:nvPicPr>
          <p:cNvPr id="4" name="Picture 2" descr="V4 Report: Czech Republic: Former Czech president Vaclav Kla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216" y="568686"/>
            <a:ext cx="3781217" cy="17363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y we'll miss George H.W. Bush, America's last foreign policy presi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216" y="3015392"/>
            <a:ext cx="3775845" cy="245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07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en-US" dirty="0"/>
              <a:t>We have witnessed several paradigm changes in the last decades here in Europe and also globally. These changes also altered the way how we need to understand our world and the challenges stemming from these developments. </a:t>
            </a:r>
            <a:endParaRPr lang="hu-HU" dirty="0" smtClean="0"/>
          </a:p>
          <a:p>
            <a:r>
              <a:rPr lang="en-US" dirty="0"/>
              <a:t>The importance   of   the   </a:t>
            </a:r>
            <a:r>
              <a:rPr lang="en-US" dirty="0" err="1"/>
              <a:t>Visegrad</a:t>
            </a:r>
            <a:r>
              <a:rPr lang="en-US" dirty="0"/>
              <a:t>   Cooperation,   based   on   the principles  guiding  the  V4  since  its  founding  in  1991,  namely mutual  trust,  flexibility,  and  a  focus  on  common  traditions, values and interests, has been growing recently. The V4 countries constitute stability and growth in the European Union, and have the legitimate intention to contribute substantially and as equal partners to the dialogue on the future of the </a:t>
            </a:r>
            <a:r>
              <a:rPr lang="en-US" dirty="0" smtClean="0"/>
              <a:t>EU</a:t>
            </a:r>
            <a:r>
              <a:rPr lang="hu-HU" dirty="0" smtClean="0"/>
              <a:t>, NATO and of </a:t>
            </a:r>
            <a:r>
              <a:rPr lang="hu-HU" dirty="0" err="1" smtClean="0"/>
              <a:t>course</a:t>
            </a:r>
            <a:r>
              <a:rPr lang="hu-HU" dirty="0" smtClean="0"/>
              <a:t> </a:t>
            </a:r>
            <a:r>
              <a:rPr lang="hu-HU" dirty="0" err="1" smtClean="0"/>
              <a:t>our</a:t>
            </a:r>
            <a:r>
              <a:rPr lang="hu-HU" dirty="0" smtClean="0"/>
              <a:t> </a:t>
            </a:r>
            <a:r>
              <a:rPr lang="hu-HU" dirty="0" err="1" smtClean="0"/>
              <a:t>region</a:t>
            </a:r>
            <a:endParaRPr lang="hu-HU" dirty="0"/>
          </a:p>
        </p:txBody>
      </p:sp>
      <p:sp>
        <p:nvSpPr>
          <p:cNvPr id="2" name="Cím 1"/>
          <p:cNvSpPr>
            <a:spLocks noGrp="1"/>
          </p:cNvSpPr>
          <p:nvPr>
            <p:ph type="title"/>
          </p:nvPr>
        </p:nvSpPr>
        <p:spPr/>
        <p:txBody>
          <a:bodyPr/>
          <a:lstStyle/>
          <a:p>
            <a:r>
              <a:rPr lang="hu-HU" dirty="0" err="1" smtClean="0"/>
              <a:t>Visegrad</a:t>
            </a:r>
            <a:r>
              <a:rPr lang="hu-HU" dirty="0" smtClean="0"/>
              <a:t> </a:t>
            </a:r>
            <a:r>
              <a:rPr lang="hu-HU" dirty="0" err="1" smtClean="0"/>
              <a:t>spirit</a:t>
            </a:r>
            <a:endParaRPr lang="hu-HU" dirty="0"/>
          </a:p>
        </p:txBody>
      </p:sp>
    </p:spTree>
    <p:extLst>
      <p:ext uri="{BB962C8B-B14F-4D97-AF65-F5344CB8AC3E}">
        <p14:creationId xmlns:p14="http://schemas.microsoft.com/office/powerpoint/2010/main" val="1008674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Early</a:t>
            </a:r>
            <a:r>
              <a:rPr lang="hu-HU" dirty="0" smtClean="0"/>
              <a:t> </a:t>
            </a:r>
            <a:r>
              <a:rPr lang="hu-HU" dirty="0" err="1" smtClean="0"/>
              <a:t>stage</a:t>
            </a:r>
            <a:endParaRPr lang="hu-HU" dirty="0"/>
          </a:p>
        </p:txBody>
      </p:sp>
      <p:sp>
        <p:nvSpPr>
          <p:cNvPr id="3" name="Tartalom helye 2"/>
          <p:cNvSpPr>
            <a:spLocks noGrp="1"/>
          </p:cNvSpPr>
          <p:nvPr>
            <p:ph idx="1"/>
          </p:nvPr>
        </p:nvSpPr>
        <p:spPr/>
        <p:txBody>
          <a:bodyPr/>
          <a:lstStyle/>
          <a:p>
            <a:r>
              <a:rPr lang="hu-HU" dirty="0" smtClean="0"/>
              <a:t>Visit of PM Hanna </a:t>
            </a:r>
            <a:r>
              <a:rPr lang="hu-HU" dirty="0" err="1" smtClean="0"/>
              <a:t>Suchocka</a:t>
            </a:r>
            <a:r>
              <a:rPr lang="hu-HU" dirty="0" smtClean="0"/>
              <a:t> (PL) (1992)</a:t>
            </a:r>
          </a:p>
          <a:p>
            <a:pPr lvl="1"/>
            <a:r>
              <a:rPr lang="hu-HU" dirty="0" err="1" smtClean="0"/>
              <a:t>Gen</a:t>
            </a:r>
            <a:r>
              <a:rPr lang="hu-HU" dirty="0" smtClean="0"/>
              <a:t>. </a:t>
            </a:r>
            <a:r>
              <a:rPr lang="hu-HU" dirty="0" err="1" smtClean="0"/>
              <a:t>Manfred</a:t>
            </a:r>
            <a:r>
              <a:rPr lang="hu-HU" dirty="0" smtClean="0"/>
              <a:t> </a:t>
            </a:r>
            <a:r>
              <a:rPr lang="hu-HU" dirty="0" err="1" smtClean="0"/>
              <a:t>Wörner</a:t>
            </a:r>
            <a:r>
              <a:rPr lang="hu-HU" dirty="0" smtClean="0"/>
              <a:t> </a:t>
            </a:r>
            <a:r>
              <a:rPr lang="hu-HU" dirty="0" err="1" smtClean="0"/>
              <a:t>becomes</a:t>
            </a:r>
            <a:r>
              <a:rPr lang="hu-HU" dirty="0" smtClean="0"/>
              <a:t> NATO Sec. General</a:t>
            </a:r>
          </a:p>
          <a:p>
            <a:pPr lvl="1"/>
            <a:r>
              <a:rPr lang="hu-HU" dirty="0" smtClean="0"/>
              <a:t>Meeting </a:t>
            </a:r>
            <a:r>
              <a:rPr lang="hu-HU" dirty="0" err="1" smtClean="0"/>
              <a:t>with</a:t>
            </a:r>
            <a:r>
              <a:rPr lang="hu-HU" dirty="0" smtClean="0"/>
              <a:t> </a:t>
            </a:r>
            <a:r>
              <a:rPr lang="hu-HU" dirty="0" err="1" smtClean="0"/>
              <a:t>Suhocka</a:t>
            </a:r>
            <a:r>
              <a:rPr lang="hu-HU" dirty="0" smtClean="0"/>
              <a:t>: PL </a:t>
            </a:r>
            <a:r>
              <a:rPr lang="hu-HU" dirty="0" err="1" smtClean="0"/>
              <a:t>will</a:t>
            </a:r>
            <a:r>
              <a:rPr lang="hu-HU" dirty="0" smtClean="0"/>
              <a:t> be </a:t>
            </a:r>
            <a:r>
              <a:rPr lang="hu-HU" dirty="0" err="1" smtClean="0"/>
              <a:t>amoing</a:t>
            </a:r>
            <a:r>
              <a:rPr lang="hu-HU" dirty="0" smtClean="0"/>
              <a:t> </a:t>
            </a:r>
            <a:r>
              <a:rPr lang="hu-HU" dirty="0" err="1" smtClean="0"/>
              <a:t>first</a:t>
            </a:r>
            <a:r>
              <a:rPr lang="hu-HU" dirty="0" smtClean="0"/>
              <a:t> </a:t>
            </a:r>
            <a:r>
              <a:rPr lang="hu-HU" dirty="0" err="1" smtClean="0"/>
              <a:t>to</a:t>
            </a:r>
            <a:r>
              <a:rPr lang="hu-HU" dirty="0" smtClean="0"/>
              <a:t> </a:t>
            </a:r>
            <a:r>
              <a:rPr lang="hu-HU" dirty="0" err="1" smtClean="0"/>
              <a:t>join</a:t>
            </a:r>
            <a:endParaRPr lang="hu-HU" dirty="0" smtClean="0"/>
          </a:p>
          <a:p>
            <a:r>
              <a:rPr lang="hu-HU" dirty="0" smtClean="0"/>
              <a:t>PM József Antall  (HU) (1993)</a:t>
            </a:r>
          </a:p>
          <a:p>
            <a:pPr lvl="1"/>
            <a:r>
              <a:rPr lang="hu-HU" dirty="0" err="1" smtClean="0"/>
              <a:t>Informed</a:t>
            </a:r>
            <a:r>
              <a:rPr lang="hu-HU" dirty="0" smtClean="0"/>
              <a:t> NATO SG </a:t>
            </a:r>
            <a:r>
              <a:rPr lang="hu-HU" dirty="0" err="1" smtClean="0"/>
              <a:t>about</a:t>
            </a:r>
            <a:r>
              <a:rPr lang="hu-HU" dirty="0" smtClean="0"/>
              <a:t> the </a:t>
            </a:r>
            <a:r>
              <a:rPr lang="hu-HU" dirty="0" err="1" smtClean="0"/>
              <a:t>willingness</a:t>
            </a:r>
            <a:r>
              <a:rPr lang="hu-HU" dirty="0" smtClean="0"/>
              <a:t> </a:t>
            </a:r>
            <a:r>
              <a:rPr lang="hu-HU" dirty="0" err="1" smtClean="0"/>
              <a:t>to</a:t>
            </a:r>
            <a:r>
              <a:rPr lang="hu-HU" dirty="0" smtClean="0"/>
              <a:t> </a:t>
            </a:r>
            <a:r>
              <a:rPr lang="hu-HU" dirty="0" err="1" smtClean="0"/>
              <a:t>join</a:t>
            </a:r>
            <a:r>
              <a:rPr lang="hu-HU" dirty="0" smtClean="0"/>
              <a:t> NATO</a:t>
            </a:r>
          </a:p>
          <a:p>
            <a:r>
              <a:rPr lang="hu-HU" dirty="0" err="1" smtClean="0"/>
              <a:t>North-atlantic</a:t>
            </a:r>
            <a:r>
              <a:rPr lang="hu-HU" dirty="0" smtClean="0"/>
              <a:t> </a:t>
            </a:r>
            <a:r>
              <a:rPr lang="hu-HU" dirty="0" err="1" smtClean="0"/>
              <a:t>Cooperation</a:t>
            </a:r>
            <a:r>
              <a:rPr lang="hu-HU" dirty="0" smtClean="0"/>
              <a:t> </a:t>
            </a:r>
            <a:r>
              <a:rPr lang="hu-HU" dirty="0" err="1" smtClean="0"/>
              <a:t>Council</a:t>
            </a:r>
            <a:r>
              <a:rPr lang="hu-HU" dirty="0" smtClean="0"/>
              <a:t> (NACC)</a:t>
            </a:r>
          </a:p>
          <a:p>
            <a:pPr lvl="1"/>
            <a:r>
              <a:rPr lang="hu-HU" dirty="0" err="1" smtClean="0"/>
              <a:t>Established</a:t>
            </a:r>
            <a:r>
              <a:rPr lang="hu-HU" dirty="0" smtClean="0"/>
              <a:t> a </a:t>
            </a:r>
            <a:r>
              <a:rPr lang="hu-HU" dirty="0" err="1" smtClean="0"/>
              <a:t>diplomatic</a:t>
            </a:r>
            <a:r>
              <a:rPr lang="hu-HU" dirty="0" smtClean="0"/>
              <a:t> platform for </a:t>
            </a:r>
            <a:r>
              <a:rPr lang="hu-HU" dirty="0" err="1" smtClean="0"/>
              <a:t>negotations</a:t>
            </a:r>
            <a:endParaRPr lang="hu-HU" dirty="0" smtClean="0"/>
          </a:p>
          <a:p>
            <a:pPr lvl="1"/>
            <a:r>
              <a:rPr lang="hu-HU" dirty="0" err="1" smtClean="0"/>
              <a:t>Successor</a:t>
            </a:r>
            <a:r>
              <a:rPr lang="hu-HU" dirty="0" smtClean="0"/>
              <a:t>: </a:t>
            </a:r>
            <a:r>
              <a:rPr lang="hu-HU" dirty="0" err="1" smtClean="0"/>
              <a:t>Partnership</a:t>
            </a:r>
            <a:r>
              <a:rPr lang="hu-HU" dirty="0" smtClean="0"/>
              <a:t> for </a:t>
            </a:r>
            <a:r>
              <a:rPr lang="hu-HU" dirty="0" err="1" smtClean="0"/>
              <a:t>Peace</a:t>
            </a:r>
            <a:r>
              <a:rPr lang="hu-HU" dirty="0" smtClean="0"/>
              <a:t> </a:t>
            </a:r>
            <a:r>
              <a:rPr lang="hu-HU" dirty="0" err="1" smtClean="0"/>
              <a:t>Programme</a:t>
            </a:r>
            <a:endParaRPr lang="hu-HU" dirty="0"/>
          </a:p>
        </p:txBody>
      </p:sp>
    </p:spTree>
    <p:extLst>
      <p:ext uri="{BB962C8B-B14F-4D97-AF65-F5344CB8AC3E}">
        <p14:creationId xmlns:p14="http://schemas.microsoft.com/office/powerpoint/2010/main" val="346022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PfP</a:t>
            </a:r>
            <a:endParaRPr lang="hu-HU" dirty="0"/>
          </a:p>
        </p:txBody>
      </p:sp>
      <p:sp>
        <p:nvSpPr>
          <p:cNvPr id="3" name="Tartalom helye 2"/>
          <p:cNvSpPr>
            <a:spLocks noGrp="1"/>
          </p:cNvSpPr>
          <p:nvPr>
            <p:ph idx="1"/>
          </p:nvPr>
        </p:nvSpPr>
        <p:spPr/>
        <p:txBody>
          <a:bodyPr>
            <a:normAutofit/>
          </a:bodyPr>
          <a:lstStyle/>
          <a:p>
            <a:r>
              <a:rPr lang="hu-HU" dirty="0" err="1" smtClean="0"/>
              <a:t>Enlargement</a:t>
            </a:r>
            <a:r>
              <a:rPr lang="hu-HU" dirty="0" smtClean="0"/>
              <a:t> </a:t>
            </a:r>
            <a:r>
              <a:rPr lang="hu-HU" dirty="0" err="1" smtClean="0"/>
              <a:t>as</a:t>
            </a:r>
            <a:r>
              <a:rPr lang="hu-HU" dirty="0" smtClean="0"/>
              <a:t> </a:t>
            </a:r>
            <a:r>
              <a:rPr lang="hu-HU" dirty="0" err="1" smtClean="0"/>
              <a:t>toolbox</a:t>
            </a:r>
            <a:r>
              <a:rPr lang="hu-HU" dirty="0" smtClean="0"/>
              <a:t> </a:t>
            </a:r>
            <a:r>
              <a:rPr lang="hu-HU" dirty="0" err="1" smtClean="0"/>
              <a:t>to</a:t>
            </a:r>
            <a:r>
              <a:rPr lang="hu-HU" dirty="0" smtClean="0"/>
              <a:t> </a:t>
            </a:r>
            <a:r>
              <a:rPr lang="hu-HU" dirty="0" err="1" smtClean="0"/>
              <a:t>prevent</a:t>
            </a:r>
            <a:r>
              <a:rPr lang="hu-HU" dirty="0" smtClean="0"/>
              <a:t> </a:t>
            </a:r>
            <a:r>
              <a:rPr lang="hu-HU" dirty="0" err="1" smtClean="0"/>
              <a:t>nationalism</a:t>
            </a:r>
            <a:endParaRPr lang="hu-HU" dirty="0" smtClean="0"/>
          </a:p>
          <a:p>
            <a:pPr lvl="1"/>
            <a:r>
              <a:rPr lang="hu-HU" dirty="0" err="1" smtClean="0"/>
              <a:t>See</a:t>
            </a:r>
            <a:r>
              <a:rPr lang="hu-HU" dirty="0" smtClean="0"/>
              <a:t>: </a:t>
            </a:r>
            <a:r>
              <a:rPr lang="hu-HU" dirty="0" err="1" smtClean="0"/>
              <a:t>Asmus-Larrabee</a:t>
            </a:r>
            <a:r>
              <a:rPr lang="hu-HU" dirty="0" err="1"/>
              <a:t>-</a:t>
            </a:r>
            <a:r>
              <a:rPr lang="hu-HU" dirty="0" err="1" smtClean="0"/>
              <a:t>Kugler</a:t>
            </a:r>
            <a:r>
              <a:rPr lang="hu-HU" dirty="0" smtClean="0"/>
              <a:t> (1993) </a:t>
            </a:r>
            <a:r>
              <a:rPr lang="hu-HU" dirty="0" err="1" smtClean="0"/>
              <a:t>article</a:t>
            </a:r>
            <a:r>
              <a:rPr lang="hu-HU" dirty="0" smtClean="0"/>
              <a:t> for RAND</a:t>
            </a:r>
          </a:p>
          <a:p>
            <a:r>
              <a:rPr lang="hu-HU" dirty="0" smtClean="0"/>
              <a:t>John F. </a:t>
            </a:r>
            <a:r>
              <a:rPr lang="hu-HU" dirty="0" err="1" smtClean="0"/>
              <a:t>Kennan</a:t>
            </a:r>
            <a:r>
              <a:rPr lang="hu-HU" dirty="0" smtClean="0"/>
              <a:t>:</a:t>
            </a:r>
          </a:p>
          <a:p>
            <a:pPr lvl="1"/>
            <a:r>
              <a:rPr lang="hu-HU" dirty="0" err="1" smtClean="0"/>
              <a:t>Russia</a:t>
            </a:r>
            <a:r>
              <a:rPr lang="hu-HU" dirty="0" smtClean="0"/>
              <a:t> is </a:t>
            </a:r>
            <a:r>
              <a:rPr lang="hu-HU" dirty="0" err="1" smtClean="0"/>
              <a:t>still</a:t>
            </a:r>
            <a:r>
              <a:rPr lang="hu-HU" dirty="0" smtClean="0"/>
              <a:t> an </a:t>
            </a:r>
            <a:r>
              <a:rPr lang="hu-HU" dirty="0" err="1" smtClean="0"/>
              <a:t>important</a:t>
            </a:r>
            <a:r>
              <a:rPr lang="hu-HU" dirty="0" smtClean="0"/>
              <a:t> </a:t>
            </a:r>
            <a:r>
              <a:rPr lang="hu-HU" dirty="0" err="1" smtClean="0"/>
              <a:t>factor</a:t>
            </a:r>
            <a:endParaRPr lang="hu-HU" dirty="0"/>
          </a:p>
          <a:p>
            <a:pPr lvl="1"/>
            <a:r>
              <a:rPr lang="hu-HU" dirty="0" err="1" smtClean="0"/>
              <a:t>Remain</a:t>
            </a:r>
            <a:r>
              <a:rPr lang="hu-HU" dirty="0" smtClean="0"/>
              <a:t> </a:t>
            </a:r>
            <a:r>
              <a:rPr lang="hu-HU" dirty="0" err="1" smtClean="0"/>
              <a:t>vigilant</a:t>
            </a:r>
            <a:endParaRPr lang="hu-HU" dirty="0" smtClean="0"/>
          </a:p>
          <a:p>
            <a:r>
              <a:rPr lang="hu-HU" dirty="0" err="1" smtClean="0"/>
              <a:t>Germany</a:t>
            </a:r>
            <a:endParaRPr lang="hu-HU" dirty="0" smtClean="0"/>
          </a:p>
          <a:p>
            <a:pPr lvl="1"/>
            <a:r>
              <a:rPr lang="hu-HU" dirty="0" err="1" smtClean="0"/>
              <a:t>to</a:t>
            </a:r>
            <a:r>
              <a:rPr lang="hu-HU" dirty="0" smtClean="0"/>
              <a:t> </a:t>
            </a:r>
            <a:r>
              <a:rPr lang="hu-HU" dirty="0" err="1" smtClean="0"/>
              <a:t>convince</a:t>
            </a:r>
            <a:r>
              <a:rPr lang="hu-HU" dirty="0" smtClean="0"/>
              <a:t> European </a:t>
            </a:r>
            <a:r>
              <a:rPr lang="hu-HU" dirty="0" err="1" smtClean="0"/>
              <a:t>partners</a:t>
            </a:r>
            <a:r>
              <a:rPr lang="hu-HU" dirty="0" smtClean="0"/>
              <a:t> </a:t>
            </a:r>
            <a:r>
              <a:rPr lang="hu-HU" dirty="0" err="1" smtClean="0"/>
              <a:t>to</a:t>
            </a:r>
            <a:r>
              <a:rPr lang="hu-HU" dirty="0" smtClean="0"/>
              <a:t> </a:t>
            </a:r>
            <a:r>
              <a:rPr lang="hu-HU" dirty="0" err="1" smtClean="0"/>
              <a:t>support</a:t>
            </a:r>
            <a:r>
              <a:rPr lang="hu-HU" dirty="0" smtClean="0"/>
              <a:t> </a:t>
            </a:r>
            <a:r>
              <a:rPr lang="hu-HU" dirty="0" err="1" smtClean="0"/>
              <a:t>Eastern</a:t>
            </a:r>
            <a:r>
              <a:rPr lang="hu-HU" dirty="0" smtClean="0"/>
              <a:t> </a:t>
            </a:r>
            <a:r>
              <a:rPr lang="hu-HU" dirty="0" err="1" smtClean="0"/>
              <a:t>enlargement</a:t>
            </a:r>
            <a:endParaRPr lang="hu-HU" dirty="0" smtClean="0"/>
          </a:p>
          <a:p>
            <a:r>
              <a:rPr lang="hu-HU" dirty="0" smtClean="0"/>
              <a:t>US</a:t>
            </a:r>
          </a:p>
          <a:p>
            <a:pPr lvl="1"/>
            <a:r>
              <a:rPr lang="hu-HU" dirty="0" err="1" smtClean="0"/>
              <a:t>Step-by-step</a:t>
            </a:r>
            <a:r>
              <a:rPr lang="hu-HU" dirty="0" smtClean="0"/>
              <a:t> </a:t>
            </a:r>
            <a:r>
              <a:rPr lang="hu-HU" dirty="0" err="1" smtClean="0"/>
              <a:t>approach</a:t>
            </a:r>
            <a:r>
              <a:rPr lang="hu-HU" dirty="0" smtClean="0"/>
              <a:t>, </a:t>
            </a:r>
            <a:r>
              <a:rPr lang="hu-HU" dirty="0" err="1" smtClean="0"/>
              <a:t>to</a:t>
            </a:r>
            <a:r>
              <a:rPr lang="hu-HU" dirty="0" smtClean="0"/>
              <a:t> </a:t>
            </a:r>
            <a:r>
              <a:rPr lang="hu-HU" dirty="0" err="1" smtClean="0"/>
              <a:t>advance</a:t>
            </a:r>
            <a:r>
              <a:rPr lang="hu-HU" dirty="0" smtClean="0"/>
              <a:t> </a:t>
            </a:r>
            <a:r>
              <a:rPr lang="hu-HU" dirty="0" err="1" smtClean="0"/>
              <a:t>gradually</a:t>
            </a:r>
            <a:r>
              <a:rPr lang="hu-HU" dirty="0" smtClean="0"/>
              <a:t>, </a:t>
            </a:r>
            <a:r>
              <a:rPr lang="hu-HU" dirty="0" err="1" smtClean="0"/>
              <a:t>PfP</a:t>
            </a:r>
            <a:r>
              <a:rPr lang="hu-HU" dirty="0" smtClean="0"/>
              <a:t> </a:t>
            </a:r>
            <a:r>
              <a:rPr lang="hu-HU" dirty="0" err="1" smtClean="0"/>
              <a:t>at</a:t>
            </a:r>
            <a:r>
              <a:rPr lang="hu-HU" dirty="0" smtClean="0"/>
              <a:t> </a:t>
            </a:r>
            <a:r>
              <a:rPr lang="hu-HU" dirty="0" err="1" smtClean="0"/>
              <a:t>first</a:t>
            </a:r>
            <a:r>
              <a:rPr lang="hu-HU" dirty="0" smtClean="0"/>
              <a:t>, </a:t>
            </a:r>
            <a:r>
              <a:rPr lang="hu-HU" dirty="0" err="1" smtClean="0"/>
              <a:t>membership</a:t>
            </a:r>
            <a:r>
              <a:rPr lang="hu-HU" dirty="0" smtClean="0"/>
              <a:t> </a:t>
            </a:r>
            <a:r>
              <a:rPr lang="hu-HU" dirty="0" err="1" smtClean="0"/>
              <a:t>at</a:t>
            </a:r>
            <a:r>
              <a:rPr lang="hu-HU" dirty="0" smtClean="0"/>
              <a:t> </a:t>
            </a:r>
            <a:r>
              <a:rPr lang="hu-HU" dirty="0" err="1" smtClean="0"/>
              <a:t>second</a:t>
            </a:r>
            <a:endParaRPr lang="hu-HU" dirty="0" smtClean="0"/>
          </a:p>
          <a:p>
            <a:pPr lvl="1"/>
            <a:r>
              <a:rPr lang="hu-HU" dirty="0" smtClean="0"/>
              <a:t>1994: </a:t>
            </a:r>
            <a:r>
              <a:rPr lang="hu-HU" dirty="0" err="1" smtClean="0"/>
              <a:t>informed</a:t>
            </a:r>
            <a:r>
              <a:rPr lang="hu-HU" dirty="0" smtClean="0"/>
              <a:t> V4 </a:t>
            </a:r>
            <a:r>
              <a:rPr lang="hu-HU" dirty="0" err="1" smtClean="0"/>
              <a:t>leaders</a:t>
            </a:r>
            <a:r>
              <a:rPr lang="hu-HU" dirty="0" smtClean="0"/>
              <a:t> </a:t>
            </a:r>
            <a:r>
              <a:rPr lang="hu-HU" dirty="0" err="1" smtClean="0"/>
              <a:t>about</a:t>
            </a:r>
            <a:r>
              <a:rPr lang="hu-HU" dirty="0" smtClean="0"/>
              <a:t> the </a:t>
            </a:r>
            <a:r>
              <a:rPr lang="hu-HU" dirty="0" err="1" smtClean="0"/>
              <a:t>requirements</a:t>
            </a:r>
            <a:endParaRPr lang="hu-HU" dirty="0"/>
          </a:p>
        </p:txBody>
      </p:sp>
    </p:spTree>
    <p:extLst>
      <p:ext uri="{BB962C8B-B14F-4D97-AF65-F5344CB8AC3E}">
        <p14:creationId xmlns:p14="http://schemas.microsoft.com/office/powerpoint/2010/main" val="245718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Hungary</a:t>
            </a:r>
            <a:endParaRPr lang="hu-HU" dirty="0"/>
          </a:p>
        </p:txBody>
      </p:sp>
      <p:sp>
        <p:nvSpPr>
          <p:cNvPr id="3" name="Tartalom helye 2"/>
          <p:cNvSpPr>
            <a:spLocks noGrp="1"/>
          </p:cNvSpPr>
          <p:nvPr>
            <p:ph idx="1"/>
          </p:nvPr>
        </p:nvSpPr>
        <p:spPr/>
        <p:txBody>
          <a:bodyPr/>
          <a:lstStyle/>
          <a:p>
            <a:r>
              <a:rPr lang="hu-HU" dirty="0" err="1" smtClean="0"/>
              <a:t>Preparation</a:t>
            </a:r>
            <a:r>
              <a:rPr lang="hu-HU" dirty="0" smtClean="0"/>
              <a:t> </a:t>
            </a:r>
            <a:r>
              <a:rPr lang="hu-HU" dirty="0" err="1" smtClean="0"/>
              <a:t>since</a:t>
            </a:r>
            <a:r>
              <a:rPr lang="hu-HU" dirty="0" smtClean="0"/>
              <a:t> 1993 </a:t>
            </a:r>
            <a:r>
              <a:rPr lang="hu-HU" dirty="0" err="1" smtClean="0"/>
              <a:t>to</a:t>
            </a:r>
            <a:r>
              <a:rPr lang="hu-HU" dirty="0" smtClean="0"/>
              <a:t> </a:t>
            </a:r>
            <a:r>
              <a:rPr lang="hu-HU" dirty="0" err="1" smtClean="0"/>
              <a:t>sign</a:t>
            </a:r>
            <a:r>
              <a:rPr lang="hu-HU" dirty="0" smtClean="0"/>
              <a:t> an IPP</a:t>
            </a:r>
          </a:p>
          <a:p>
            <a:r>
              <a:rPr lang="hu-HU" dirty="0" err="1" smtClean="0"/>
              <a:t>Legal</a:t>
            </a:r>
            <a:r>
              <a:rPr lang="hu-HU" dirty="0" smtClean="0"/>
              <a:t> and regulatory </a:t>
            </a:r>
            <a:r>
              <a:rPr lang="hu-HU" dirty="0" err="1" smtClean="0"/>
              <a:t>environment</a:t>
            </a:r>
            <a:r>
              <a:rPr lang="hu-HU" dirty="0" smtClean="0"/>
              <a:t> </a:t>
            </a:r>
            <a:r>
              <a:rPr lang="hu-HU" dirty="0" err="1" smtClean="0"/>
              <a:t>to</a:t>
            </a:r>
            <a:r>
              <a:rPr lang="hu-HU" dirty="0" smtClean="0"/>
              <a:t> be </a:t>
            </a:r>
            <a:r>
              <a:rPr lang="hu-HU" dirty="0" err="1" smtClean="0"/>
              <a:t>built</a:t>
            </a:r>
            <a:r>
              <a:rPr lang="hu-HU" dirty="0" smtClean="0"/>
              <a:t> </a:t>
            </a:r>
            <a:r>
              <a:rPr lang="hu-HU" dirty="0" err="1" smtClean="0"/>
              <a:t>until</a:t>
            </a:r>
            <a:r>
              <a:rPr lang="hu-HU" dirty="0" smtClean="0"/>
              <a:t> 1997</a:t>
            </a:r>
          </a:p>
          <a:p>
            <a:r>
              <a:rPr lang="hu-HU" dirty="0" err="1" smtClean="0"/>
              <a:t>Learn</a:t>
            </a:r>
            <a:r>
              <a:rPr lang="hu-HU" dirty="0" smtClean="0"/>
              <a:t> </a:t>
            </a:r>
            <a:r>
              <a:rPr lang="hu-HU" dirty="0" err="1" smtClean="0"/>
              <a:t>from</a:t>
            </a:r>
            <a:r>
              <a:rPr lang="hu-HU" dirty="0" smtClean="0"/>
              <a:t> the </a:t>
            </a:r>
            <a:r>
              <a:rPr lang="hu-HU" dirty="0" err="1" smtClean="0"/>
              <a:t>joint</a:t>
            </a:r>
            <a:r>
              <a:rPr lang="hu-HU" dirty="0" smtClean="0"/>
              <a:t> British_</a:t>
            </a:r>
            <a:r>
              <a:rPr lang="hu-HU" dirty="0" err="1" smtClean="0"/>
              <a:t>hungarian</a:t>
            </a:r>
            <a:r>
              <a:rPr lang="hu-HU" dirty="0" smtClean="0"/>
              <a:t> military </a:t>
            </a:r>
            <a:r>
              <a:rPr lang="hu-HU" dirty="0" err="1" smtClean="0"/>
              <a:t>exercise</a:t>
            </a:r>
            <a:endParaRPr lang="hu-HU" dirty="0"/>
          </a:p>
          <a:p>
            <a:pPr lvl="1"/>
            <a:r>
              <a:rPr lang="hu-HU" dirty="0" err="1" smtClean="0"/>
              <a:t>Common</a:t>
            </a:r>
            <a:r>
              <a:rPr lang="hu-HU" dirty="0" smtClean="0"/>
              <a:t> </a:t>
            </a:r>
            <a:r>
              <a:rPr lang="hu-HU" dirty="0" err="1" smtClean="0"/>
              <a:t>language</a:t>
            </a:r>
            <a:r>
              <a:rPr lang="hu-HU" dirty="0" smtClean="0"/>
              <a:t> is </a:t>
            </a:r>
            <a:r>
              <a:rPr lang="hu-HU" dirty="0" err="1" smtClean="0"/>
              <a:t>key</a:t>
            </a:r>
            <a:endParaRPr lang="hu-HU" dirty="0" smtClean="0"/>
          </a:p>
          <a:p>
            <a:r>
              <a:rPr lang="hu-HU" dirty="0" err="1" smtClean="0"/>
              <a:t>Cooperative</a:t>
            </a:r>
            <a:r>
              <a:rPr lang="hu-HU" dirty="0" smtClean="0"/>
              <a:t> Bridge-94 </a:t>
            </a:r>
            <a:r>
              <a:rPr lang="hu-HU" dirty="0" err="1" smtClean="0"/>
              <a:t>exercise</a:t>
            </a:r>
            <a:endParaRPr lang="hu-HU" dirty="0" smtClean="0"/>
          </a:p>
          <a:p>
            <a:pPr lvl="1"/>
            <a:r>
              <a:rPr lang="hu-HU" dirty="0" smtClean="0"/>
              <a:t>HU </a:t>
            </a:r>
            <a:r>
              <a:rPr lang="hu-HU" dirty="0" err="1" smtClean="0"/>
              <a:t>decided</a:t>
            </a:r>
            <a:r>
              <a:rPr lang="hu-HU" dirty="0" smtClean="0"/>
              <a:t> </a:t>
            </a:r>
            <a:r>
              <a:rPr lang="hu-HU" dirty="0" err="1" smtClean="0"/>
              <a:t>to</a:t>
            </a:r>
            <a:r>
              <a:rPr lang="hu-HU" dirty="0" smtClean="0"/>
              <a:t> </a:t>
            </a:r>
            <a:r>
              <a:rPr lang="hu-HU" dirty="0" err="1" smtClean="0"/>
              <a:t>reamin</a:t>
            </a:r>
            <a:r>
              <a:rPr lang="hu-HU" dirty="0" smtClean="0"/>
              <a:t> </a:t>
            </a:r>
            <a:r>
              <a:rPr lang="hu-HU" dirty="0" err="1" smtClean="0"/>
              <a:t>absent</a:t>
            </a:r>
            <a:r>
              <a:rPr lang="hu-HU" dirty="0" smtClean="0"/>
              <a:t> </a:t>
            </a:r>
            <a:r>
              <a:rPr lang="hu-HU" dirty="0" err="1" smtClean="0"/>
              <a:t>because</a:t>
            </a:r>
            <a:r>
              <a:rPr lang="hu-HU" dirty="0" smtClean="0"/>
              <a:t> of </a:t>
            </a:r>
            <a:r>
              <a:rPr lang="hu-HU" dirty="0" err="1" smtClean="0"/>
              <a:t>financial</a:t>
            </a:r>
            <a:r>
              <a:rPr lang="hu-HU" dirty="0" smtClean="0"/>
              <a:t> </a:t>
            </a:r>
            <a:r>
              <a:rPr lang="hu-HU" dirty="0" err="1" smtClean="0"/>
              <a:t>struggles</a:t>
            </a:r>
            <a:endParaRPr lang="hu-HU" dirty="0"/>
          </a:p>
        </p:txBody>
      </p:sp>
    </p:spTree>
    <p:extLst>
      <p:ext uri="{BB962C8B-B14F-4D97-AF65-F5344CB8AC3E}">
        <p14:creationId xmlns:p14="http://schemas.microsoft.com/office/powerpoint/2010/main" val="417603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Accession</a:t>
            </a:r>
            <a:r>
              <a:rPr lang="hu-HU" dirty="0" smtClean="0"/>
              <a:t> </a:t>
            </a:r>
            <a:r>
              <a:rPr lang="hu-HU" dirty="0" err="1" smtClean="0"/>
              <a:t>talks</a:t>
            </a:r>
            <a:endParaRPr lang="hu-HU" dirty="0"/>
          </a:p>
        </p:txBody>
      </p:sp>
      <p:sp>
        <p:nvSpPr>
          <p:cNvPr id="3" name="Tartalom helye 2"/>
          <p:cNvSpPr>
            <a:spLocks noGrp="1"/>
          </p:cNvSpPr>
          <p:nvPr>
            <p:ph idx="1"/>
          </p:nvPr>
        </p:nvSpPr>
        <p:spPr/>
        <p:txBody>
          <a:bodyPr/>
          <a:lstStyle/>
          <a:p>
            <a:r>
              <a:rPr lang="hu-HU" dirty="0" smtClean="0"/>
              <a:t>William </a:t>
            </a:r>
            <a:r>
              <a:rPr lang="hu-HU" dirty="0" err="1" smtClean="0"/>
              <a:t>Parry</a:t>
            </a:r>
            <a:r>
              <a:rPr lang="hu-HU" dirty="0" smtClean="0"/>
              <a:t>:</a:t>
            </a:r>
          </a:p>
          <a:p>
            <a:pPr lvl="1"/>
            <a:r>
              <a:rPr lang="hu-HU" dirty="0" err="1" smtClean="0"/>
              <a:t>Parry-principles</a:t>
            </a:r>
            <a:endParaRPr lang="hu-HU" dirty="0" smtClean="0"/>
          </a:p>
          <a:p>
            <a:r>
              <a:rPr lang="hu-HU" dirty="0" smtClean="0"/>
              <a:t>Madrid Summit (1997)</a:t>
            </a:r>
          </a:p>
          <a:p>
            <a:pPr lvl="1"/>
            <a:r>
              <a:rPr lang="hu-HU" dirty="0" smtClean="0"/>
              <a:t>V4 </a:t>
            </a:r>
            <a:r>
              <a:rPr lang="hu-HU" dirty="0" err="1" smtClean="0"/>
              <a:t>countries</a:t>
            </a:r>
            <a:r>
              <a:rPr lang="hu-HU" dirty="0" smtClean="0"/>
              <a:t> </a:t>
            </a:r>
            <a:r>
              <a:rPr lang="hu-HU" dirty="0" err="1" smtClean="0"/>
              <a:t>invitation</a:t>
            </a:r>
            <a:r>
              <a:rPr lang="hu-HU" dirty="0" smtClean="0"/>
              <a:t> </a:t>
            </a:r>
            <a:r>
              <a:rPr lang="hu-HU" dirty="0" err="1" smtClean="0"/>
              <a:t>to</a:t>
            </a:r>
            <a:r>
              <a:rPr lang="hu-HU" dirty="0" smtClean="0"/>
              <a:t> NATO</a:t>
            </a:r>
          </a:p>
          <a:p>
            <a:pPr lvl="1"/>
            <a:r>
              <a:rPr lang="hu-HU" dirty="0" err="1" smtClean="0"/>
              <a:t>Slovakia</a:t>
            </a:r>
            <a:r>
              <a:rPr lang="hu-HU" dirty="0" smtClean="0"/>
              <a:t> and </a:t>
            </a:r>
            <a:r>
              <a:rPr lang="hu-HU" dirty="0" err="1" smtClean="0"/>
              <a:t>Romania</a:t>
            </a:r>
            <a:r>
              <a:rPr lang="hu-HU" dirty="0" smtClean="0"/>
              <a:t> – </a:t>
            </a:r>
            <a:r>
              <a:rPr lang="hu-HU" dirty="0" err="1" smtClean="0"/>
              <a:t>too</a:t>
            </a:r>
            <a:r>
              <a:rPr lang="hu-HU" dirty="0" smtClean="0"/>
              <a:t> </a:t>
            </a:r>
            <a:r>
              <a:rPr lang="hu-HU" dirty="0" err="1" smtClean="0"/>
              <a:t>soon</a:t>
            </a:r>
            <a:endParaRPr lang="hu-HU" dirty="0" smtClean="0"/>
          </a:p>
          <a:p>
            <a:pPr lvl="1"/>
            <a:r>
              <a:rPr lang="hu-HU" dirty="0" err="1" smtClean="0"/>
              <a:t>But</a:t>
            </a:r>
            <a:r>
              <a:rPr lang="hu-HU" dirty="0" smtClean="0"/>
              <a:t> no </a:t>
            </a:r>
            <a:r>
              <a:rPr lang="hu-HU" dirty="0" err="1" smtClean="0"/>
              <a:t>harm</a:t>
            </a:r>
            <a:r>
              <a:rPr lang="hu-HU" dirty="0" smtClean="0"/>
              <a:t> for </a:t>
            </a:r>
            <a:r>
              <a:rPr lang="hu-HU" dirty="0" err="1" smtClean="0"/>
              <a:t>other</a:t>
            </a:r>
            <a:r>
              <a:rPr lang="hu-HU" dirty="0" smtClean="0"/>
              <a:t> V4 </a:t>
            </a:r>
            <a:r>
              <a:rPr lang="hu-HU" dirty="0" err="1" smtClean="0"/>
              <a:t>countries</a:t>
            </a:r>
            <a:r>
              <a:rPr lang="hu-HU" dirty="0" smtClean="0"/>
              <a:t>, </a:t>
            </a:r>
            <a:r>
              <a:rPr lang="hu-HU" dirty="0" err="1" smtClean="0"/>
              <a:t>because</a:t>
            </a:r>
            <a:r>
              <a:rPr lang="hu-HU" dirty="0" smtClean="0"/>
              <a:t> of SK – </a:t>
            </a:r>
            <a:r>
              <a:rPr lang="hu-HU" dirty="0" err="1" smtClean="0"/>
              <a:t>decision</a:t>
            </a:r>
            <a:r>
              <a:rPr lang="hu-HU" dirty="0" smtClean="0"/>
              <a:t> </a:t>
            </a:r>
            <a:r>
              <a:rPr lang="hu-HU" dirty="0" err="1" smtClean="0"/>
              <a:t>to</a:t>
            </a:r>
            <a:r>
              <a:rPr lang="hu-HU" dirty="0" smtClean="0"/>
              <a:t> go </a:t>
            </a:r>
            <a:r>
              <a:rPr lang="hu-HU" dirty="0" err="1" smtClean="0"/>
              <a:t>forward</a:t>
            </a:r>
            <a:endParaRPr lang="hu-HU" dirty="0" smtClean="0"/>
          </a:p>
          <a:p>
            <a:r>
              <a:rPr lang="hu-HU" dirty="0" err="1" smtClean="0"/>
              <a:t>NATO-Russia</a:t>
            </a:r>
            <a:r>
              <a:rPr lang="hu-HU" dirty="0" smtClean="0"/>
              <a:t> </a:t>
            </a:r>
            <a:r>
              <a:rPr lang="hu-HU" dirty="0" err="1" smtClean="0"/>
              <a:t>Permanent</a:t>
            </a:r>
            <a:r>
              <a:rPr lang="hu-HU" dirty="0" smtClean="0"/>
              <a:t> </a:t>
            </a:r>
            <a:r>
              <a:rPr lang="hu-HU" dirty="0" err="1" smtClean="0"/>
              <a:t>Council</a:t>
            </a:r>
            <a:endParaRPr lang="hu-HU" dirty="0" smtClean="0"/>
          </a:p>
          <a:p>
            <a:pPr lvl="1"/>
            <a:r>
              <a:rPr lang="hu-HU" dirty="0" err="1" smtClean="0"/>
              <a:t>Goal</a:t>
            </a:r>
            <a:r>
              <a:rPr lang="hu-HU" dirty="0" smtClean="0"/>
              <a:t> is </a:t>
            </a:r>
            <a:r>
              <a:rPr lang="hu-HU" dirty="0" err="1" smtClean="0"/>
              <a:t>to</a:t>
            </a:r>
            <a:r>
              <a:rPr lang="hu-HU" dirty="0" smtClean="0"/>
              <a:t> </a:t>
            </a:r>
            <a:r>
              <a:rPr lang="hu-HU" dirty="0" err="1" smtClean="0"/>
              <a:t>maintain</a:t>
            </a:r>
            <a:r>
              <a:rPr lang="hu-HU" dirty="0" smtClean="0"/>
              <a:t> </a:t>
            </a:r>
            <a:r>
              <a:rPr lang="hu-HU" dirty="0" err="1" smtClean="0"/>
              <a:t>dialogue</a:t>
            </a:r>
            <a:r>
              <a:rPr lang="hu-HU" dirty="0" smtClean="0"/>
              <a:t> </a:t>
            </a:r>
            <a:r>
              <a:rPr lang="hu-HU" dirty="0" err="1" smtClean="0"/>
              <a:t>with</a:t>
            </a:r>
            <a:r>
              <a:rPr lang="hu-HU" dirty="0" smtClean="0"/>
              <a:t> </a:t>
            </a:r>
            <a:r>
              <a:rPr lang="hu-HU" dirty="0" err="1" smtClean="0"/>
              <a:t>Russia</a:t>
            </a:r>
            <a:r>
              <a:rPr lang="hu-HU" dirty="0" smtClean="0"/>
              <a:t>, a partner country of NATO</a:t>
            </a:r>
            <a:endParaRPr lang="hu-HU" dirty="0"/>
          </a:p>
        </p:txBody>
      </p:sp>
      <p:pic>
        <p:nvPicPr>
          <p:cNvPr id="4" name="Kép 3"/>
          <p:cNvPicPr>
            <a:picLocks noChangeAspect="1"/>
          </p:cNvPicPr>
          <p:nvPr/>
        </p:nvPicPr>
        <p:blipFill>
          <a:blip r:embed="rId2"/>
          <a:stretch>
            <a:fillRect/>
          </a:stretch>
        </p:blipFill>
        <p:spPr>
          <a:xfrm>
            <a:off x="7785290" y="695068"/>
            <a:ext cx="4034187" cy="2540977"/>
          </a:xfrm>
          <a:prstGeom prst="rect">
            <a:avLst/>
          </a:prstGeom>
        </p:spPr>
      </p:pic>
    </p:spTree>
    <p:extLst>
      <p:ext uri="{BB962C8B-B14F-4D97-AF65-F5344CB8AC3E}">
        <p14:creationId xmlns:p14="http://schemas.microsoft.com/office/powerpoint/2010/main" val="1563990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Accession</a:t>
            </a:r>
            <a:r>
              <a:rPr lang="hu-HU" dirty="0" smtClean="0"/>
              <a:t> </a:t>
            </a:r>
            <a:r>
              <a:rPr lang="hu-HU" dirty="0" err="1" smtClean="0"/>
              <a:t>talks</a:t>
            </a:r>
            <a:endParaRPr lang="hu-HU" dirty="0"/>
          </a:p>
        </p:txBody>
      </p:sp>
      <p:sp>
        <p:nvSpPr>
          <p:cNvPr id="3" name="Tartalom helye 2"/>
          <p:cNvSpPr>
            <a:spLocks noGrp="1"/>
          </p:cNvSpPr>
          <p:nvPr>
            <p:ph idx="1"/>
          </p:nvPr>
        </p:nvSpPr>
        <p:spPr/>
        <p:txBody>
          <a:bodyPr/>
          <a:lstStyle/>
          <a:p>
            <a:r>
              <a:rPr lang="hu-HU" dirty="0" err="1" smtClean="0"/>
              <a:t>Brussels</a:t>
            </a:r>
            <a:r>
              <a:rPr lang="hu-HU" dirty="0" smtClean="0"/>
              <a:t> (1997)</a:t>
            </a:r>
          </a:p>
          <a:p>
            <a:pPr lvl="1"/>
            <a:r>
              <a:rPr lang="hu-HU" dirty="0" err="1" smtClean="0"/>
              <a:t>Accession</a:t>
            </a:r>
            <a:r>
              <a:rPr lang="hu-HU" dirty="0" smtClean="0"/>
              <a:t> </a:t>
            </a:r>
            <a:r>
              <a:rPr lang="hu-HU" dirty="0" err="1" smtClean="0"/>
              <a:t>document</a:t>
            </a:r>
            <a:r>
              <a:rPr lang="hu-HU" dirty="0" smtClean="0"/>
              <a:t> </a:t>
            </a:r>
            <a:r>
              <a:rPr lang="hu-HU" dirty="0" err="1" smtClean="0"/>
              <a:t>signed</a:t>
            </a:r>
            <a:r>
              <a:rPr lang="hu-HU" dirty="0" smtClean="0"/>
              <a:t> </a:t>
            </a:r>
            <a:r>
              <a:rPr lang="hu-HU" dirty="0" err="1" smtClean="0"/>
              <a:t>by</a:t>
            </a:r>
            <a:r>
              <a:rPr lang="hu-HU" dirty="0" smtClean="0"/>
              <a:t> 16 </a:t>
            </a:r>
            <a:r>
              <a:rPr lang="hu-HU" dirty="0" err="1" smtClean="0"/>
              <a:t>members</a:t>
            </a:r>
            <a:r>
              <a:rPr lang="hu-HU" dirty="0" smtClean="0"/>
              <a:t> of </a:t>
            </a:r>
            <a:r>
              <a:rPr lang="hu-HU" dirty="0" err="1" smtClean="0"/>
              <a:t>NATo</a:t>
            </a:r>
            <a:endParaRPr lang="hu-HU" dirty="0" smtClean="0"/>
          </a:p>
          <a:p>
            <a:pPr lvl="1"/>
            <a:r>
              <a:rPr lang="hu-HU" dirty="0" err="1" smtClean="0"/>
              <a:t>Ratification</a:t>
            </a:r>
            <a:r>
              <a:rPr lang="hu-HU" dirty="0" smtClean="0"/>
              <a:t> </a:t>
            </a:r>
            <a:r>
              <a:rPr lang="hu-HU" dirty="0" err="1" smtClean="0"/>
              <a:t>in</a:t>
            </a:r>
            <a:r>
              <a:rPr lang="hu-HU" dirty="0" smtClean="0"/>
              <a:t> the </a:t>
            </a:r>
            <a:r>
              <a:rPr lang="hu-HU" dirty="0" err="1" smtClean="0"/>
              <a:t>next</a:t>
            </a:r>
            <a:r>
              <a:rPr lang="hu-HU" dirty="0" smtClean="0"/>
              <a:t> </a:t>
            </a:r>
            <a:r>
              <a:rPr lang="hu-HU" dirty="0" err="1" smtClean="0"/>
              <a:t>year</a:t>
            </a:r>
            <a:endParaRPr lang="hu-HU" dirty="0" smtClean="0"/>
          </a:p>
          <a:p>
            <a:r>
              <a:rPr lang="hu-HU" dirty="0" smtClean="0"/>
              <a:t>29 </a:t>
            </a:r>
            <a:r>
              <a:rPr lang="hu-HU" dirty="0" err="1" smtClean="0"/>
              <a:t>January</a:t>
            </a:r>
            <a:r>
              <a:rPr lang="hu-HU" dirty="0" smtClean="0"/>
              <a:t> 1999</a:t>
            </a:r>
          </a:p>
          <a:p>
            <a:pPr lvl="1"/>
            <a:r>
              <a:rPr lang="hu-HU" dirty="0" smtClean="0"/>
              <a:t>Javier Solana </a:t>
            </a:r>
            <a:r>
              <a:rPr lang="hu-HU" dirty="0" err="1" smtClean="0"/>
              <a:t>announces</a:t>
            </a:r>
            <a:r>
              <a:rPr lang="hu-HU" dirty="0" smtClean="0"/>
              <a:t> the </a:t>
            </a:r>
            <a:r>
              <a:rPr lang="hu-HU" dirty="0" err="1" smtClean="0"/>
              <a:t>results</a:t>
            </a:r>
            <a:endParaRPr lang="hu-HU" dirty="0" smtClean="0"/>
          </a:p>
          <a:p>
            <a:r>
              <a:rPr lang="hu-HU" dirty="0" smtClean="0"/>
              <a:t>12 </a:t>
            </a:r>
            <a:r>
              <a:rPr lang="hu-HU" dirty="0" err="1" smtClean="0"/>
              <a:t>March</a:t>
            </a:r>
            <a:r>
              <a:rPr lang="hu-HU" dirty="0" smtClean="0"/>
              <a:t> 1999</a:t>
            </a:r>
          </a:p>
          <a:p>
            <a:pPr lvl="1"/>
            <a:r>
              <a:rPr lang="hu-HU" dirty="0" smtClean="0"/>
              <a:t>meeting </a:t>
            </a:r>
            <a:r>
              <a:rPr lang="hu-HU" dirty="0" err="1" smtClean="0"/>
              <a:t>with</a:t>
            </a:r>
            <a:r>
              <a:rPr lang="hu-HU" dirty="0" smtClean="0"/>
              <a:t> </a:t>
            </a:r>
            <a:r>
              <a:rPr lang="hu-HU" dirty="0" err="1" smtClean="0"/>
              <a:t>Madelaine</a:t>
            </a:r>
            <a:r>
              <a:rPr lang="hu-HU" dirty="0" smtClean="0"/>
              <a:t> </a:t>
            </a:r>
            <a:r>
              <a:rPr lang="hu-HU" dirty="0" err="1" smtClean="0"/>
              <a:t>Albrigth</a:t>
            </a:r>
            <a:r>
              <a:rPr lang="hu-HU" dirty="0" smtClean="0"/>
              <a:t> </a:t>
            </a:r>
            <a:r>
              <a:rPr lang="hu-HU" dirty="0" err="1" smtClean="0"/>
              <a:t>in</a:t>
            </a:r>
            <a:r>
              <a:rPr lang="hu-HU" dirty="0" smtClean="0"/>
              <a:t> </a:t>
            </a:r>
            <a:r>
              <a:rPr lang="hu-HU" dirty="0" err="1" smtClean="0"/>
              <a:t>Independence</a:t>
            </a:r>
            <a:r>
              <a:rPr lang="hu-HU" dirty="0" smtClean="0"/>
              <a:t> (Missouri)</a:t>
            </a:r>
          </a:p>
          <a:p>
            <a:pPr lvl="1"/>
            <a:endParaRPr lang="hu-HU" dirty="0"/>
          </a:p>
        </p:txBody>
      </p:sp>
    </p:spTree>
    <p:extLst>
      <p:ext uri="{BB962C8B-B14F-4D97-AF65-F5344CB8AC3E}">
        <p14:creationId xmlns:p14="http://schemas.microsoft.com/office/powerpoint/2010/main" val="67302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Challenges</a:t>
            </a:r>
            <a:endParaRPr lang="hu-HU" dirty="0"/>
          </a:p>
        </p:txBody>
      </p:sp>
      <p:sp>
        <p:nvSpPr>
          <p:cNvPr id="3" name="Tartalom helye 2"/>
          <p:cNvSpPr>
            <a:spLocks noGrp="1"/>
          </p:cNvSpPr>
          <p:nvPr>
            <p:ph idx="1"/>
          </p:nvPr>
        </p:nvSpPr>
        <p:spPr/>
        <p:txBody>
          <a:bodyPr/>
          <a:lstStyle/>
          <a:p>
            <a:r>
              <a:rPr lang="hu-HU" dirty="0" err="1" smtClean="0"/>
              <a:t>Decision-making</a:t>
            </a:r>
            <a:r>
              <a:rPr lang="hu-HU" dirty="0" smtClean="0"/>
              <a:t> and </a:t>
            </a:r>
            <a:r>
              <a:rPr lang="hu-HU" dirty="0" err="1" smtClean="0"/>
              <a:t>implementation</a:t>
            </a:r>
            <a:r>
              <a:rPr lang="hu-HU" dirty="0" smtClean="0"/>
              <a:t>:</a:t>
            </a:r>
          </a:p>
          <a:p>
            <a:pPr lvl="1"/>
            <a:r>
              <a:rPr lang="hu-HU" dirty="0" smtClean="0"/>
              <a:t>De facto </a:t>
            </a:r>
            <a:r>
              <a:rPr lang="hu-HU" dirty="0" err="1" smtClean="0"/>
              <a:t>control</a:t>
            </a:r>
            <a:r>
              <a:rPr lang="hu-HU" dirty="0" smtClean="0"/>
              <a:t> of </a:t>
            </a:r>
            <a:r>
              <a:rPr lang="hu-HU" dirty="0" err="1" smtClean="0"/>
              <a:t>process</a:t>
            </a:r>
            <a:r>
              <a:rPr lang="hu-HU" dirty="0" smtClean="0"/>
              <a:t> </a:t>
            </a:r>
            <a:r>
              <a:rPr lang="hu-HU" dirty="0" err="1" smtClean="0"/>
              <a:t>from</a:t>
            </a:r>
            <a:r>
              <a:rPr lang="hu-HU" dirty="0" smtClean="0"/>
              <a:t> </a:t>
            </a:r>
            <a:r>
              <a:rPr lang="hu-HU" dirty="0" err="1" smtClean="0"/>
              <a:t>joint</a:t>
            </a:r>
            <a:r>
              <a:rPr lang="hu-HU" dirty="0" smtClean="0"/>
              <a:t> </a:t>
            </a:r>
            <a:r>
              <a:rPr lang="hu-HU" dirty="0" err="1" smtClean="0"/>
              <a:t>staff</a:t>
            </a:r>
            <a:r>
              <a:rPr lang="hu-HU" dirty="0" smtClean="0"/>
              <a:t> </a:t>
            </a:r>
            <a:r>
              <a:rPr lang="hu-HU" dirty="0" err="1" smtClean="0"/>
              <a:t>to</a:t>
            </a:r>
            <a:r>
              <a:rPr lang="hu-HU" dirty="0" smtClean="0"/>
              <a:t> </a:t>
            </a:r>
            <a:r>
              <a:rPr lang="hu-HU" dirty="0" err="1" smtClean="0"/>
              <a:t>MoD</a:t>
            </a:r>
            <a:endParaRPr lang="hu-HU" dirty="0" smtClean="0"/>
          </a:p>
          <a:p>
            <a:pPr lvl="1"/>
            <a:r>
              <a:rPr lang="hu-HU" dirty="0" smtClean="0"/>
              <a:t>Military </a:t>
            </a:r>
            <a:r>
              <a:rPr lang="hu-HU" dirty="0" err="1" smtClean="0"/>
              <a:t>type</a:t>
            </a:r>
            <a:r>
              <a:rPr lang="hu-HU" dirty="0" smtClean="0"/>
              <a:t> </a:t>
            </a:r>
            <a:r>
              <a:rPr lang="hu-HU" dirty="0" err="1" smtClean="0"/>
              <a:t>ministries</a:t>
            </a:r>
            <a:r>
              <a:rPr lang="hu-HU" dirty="0" smtClean="0"/>
              <a:t> </a:t>
            </a:r>
            <a:r>
              <a:rPr lang="hu-HU" dirty="0" err="1" smtClean="0"/>
              <a:t>transformed</a:t>
            </a:r>
            <a:r>
              <a:rPr lang="hu-HU" dirty="0" smtClean="0"/>
              <a:t> </a:t>
            </a:r>
            <a:r>
              <a:rPr lang="hu-HU" dirty="0" err="1" smtClean="0"/>
              <a:t>into</a:t>
            </a:r>
            <a:r>
              <a:rPr lang="hu-HU" dirty="0" smtClean="0"/>
              <a:t> </a:t>
            </a:r>
            <a:r>
              <a:rPr lang="hu-HU" dirty="0" err="1" smtClean="0"/>
              <a:t>civilian</a:t>
            </a:r>
            <a:endParaRPr lang="hu-HU" dirty="0"/>
          </a:p>
          <a:p>
            <a:pPr lvl="1"/>
            <a:r>
              <a:rPr lang="hu-HU" dirty="0" smtClean="0"/>
              <a:t>Know-how</a:t>
            </a:r>
          </a:p>
          <a:p>
            <a:r>
              <a:rPr lang="hu-HU" dirty="0" err="1" smtClean="0"/>
              <a:t>Evaluation</a:t>
            </a:r>
            <a:r>
              <a:rPr lang="hu-HU" dirty="0" smtClean="0"/>
              <a:t> </a:t>
            </a:r>
            <a:r>
              <a:rPr lang="hu-HU" dirty="0" err="1" smtClean="0"/>
              <a:t>mechanisms</a:t>
            </a:r>
            <a:r>
              <a:rPr lang="hu-HU" dirty="0" smtClean="0"/>
              <a:t> and </a:t>
            </a:r>
            <a:r>
              <a:rPr lang="hu-HU" dirty="0" err="1" smtClean="0"/>
              <a:t>reporting</a:t>
            </a:r>
            <a:endParaRPr lang="hu-HU" dirty="0" smtClean="0"/>
          </a:p>
          <a:p>
            <a:r>
              <a:rPr lang="hu-HU" dirty="0" err="1" smtClean="0"/>
              <a:t>Budget</a:t>
            </a:r>
            <a:r>
              <a:rPr lang="hu-HU" dirty="0" smtClean="0"/>
              <a:t> </a:t>
            </a:r>
            <a:r>
              <a:rPr lang="hu-HU" dirty="0" err="1" smtClean="0"/>
              <a:t>control</a:t>
            </a:r>
            <a:r>
              <a:rPr lang="hu-HU" dirty="0" smtClean="0"/>
              <a:t> </a:t>
            </a:r>
            <a:endParaRPr lang="hu-HU" dirty="0"/>
          </a:p>
        </p:txBody>
      </p:sp>
    </p:spTree>
    <p:extLst>
      <p:ext uri="{BB962C8B-B14F-4D97-AF65-F5344CB8AC3E}">
        <p14:creationId xmlns:p14="http://schemas.microsoft.com/office/powerpoint/2010/main" val="3263729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V4 </a:t>
            </a:r>
            <a:r>
              <a:rPr lang="hu-HU" dirty="0" err="1" smtClean="0"/>
              <a:t>Summits</a:t>
            </a:r>
            <a:endParaRPr lang="hu-HU" dirty="0"/>
          </a:p>
        </p:txBody>
      </p:sp>
      <p:sp>
        <p:nvSpPr>
          <p:cNvPr id="3" name="Tartalom helye 2"/>
          <p:cNvSpPr>
            <a:spLocks noGrp="1"/>
          </p:cNvSpPr>
          <p:nvPr>
            <p:ph idx="1"/>
          </p:nvPr>
        </p:nvSpPr>
        <p:spPr/>
        <p:txBody>
          <a:bodyPr/>
          <a:lstStyle/>
          <a:p>
            <a:r>
              <a:rPr lang="hu-HU" dirty="0" err="1" smtClean="0"/>
              <a:t>Document</a:t>
            </a:r>
            <a:r>
              <a:rPr lang="hu-HU" dirty="0" smtClean="0"/>
              <a:t> </a:t>
            </a:r>
            <a:r>
              <a:rPr lang="hu-HU" dirty="0" err="1" smtClean="0"/>
              <a:t>called</a:t>
            </a:r>
            <a:r>
              <a:rPr lang="hu-HU" dirty="0" smtClean="0"/>
              <a:t>: </a:t>
            </a:r>
            <a:r>
              <a:rPr lang="hu-HU" dirty="0" err="1" smtClean="0"/>
              <a:t>Content</a:t>
            </a:r>
            <a:r>
              <a:rPr lang="hu-HU" dirty="0" smtClean="0"/>
              <a:t> of the V4 </a:t>
            </a:r>
            <a:r>
              <a:rPr lang="hu-HU" dirty="0" err="1" smtClean="0"/>
              <a:t>cooperation</a:t>
            </a:r>
            <a:r>
              <a:rPr lang="hu-HU" dirty="0" smtClean="0"/>
              <a:t> (1999)</a:t>
            </a:r>
          </a:p>
          <a:p>
            <a:r>
              <a:rPr lang="hu-HU" dirty="0" err="1" smtClean="0"/>
              <a:t>MoD</a:t>
            </a:r>
            <a:r>
              <a:rPr lang="hu-HU" dirty="0" smtClean="0"/>
              <a:t> Summit </a:t>
            </a:r>
            <a:r>
              <a:rPr lang="hu-HU" dirty="0" err="1" smtClean="0"/>
              <a:t>in</a:t>
            </a:r>
            <a:r>
              <a:rPr lang="hu-HU" dirty="0" smtClean="0"/>
              <a:t> Premysl (1999)</a:t>
            </a:r>
          </a:p>
          <a:p>
            <a:r>
              <a:rPr lang="hu-HU" dirty="0" err="1" smtClean="0"/>
              <a:t>Declaration</a:t>
            </a:r>
            <a:r>
              <a:rPr lang="hu-HU" dirty="0" smtClean="0"/>
              <a:t> </a:t>
            </a:r>
            <a:r>
              <a:rPr lang="hu-HU" dirty="0" err="1" smtClean="0"/>
              <a:t>about</a:t>
            </a:r>
            <a:r>
              <a:rPr lang="hu-HU" dirty="0" smtClean="0"/>
              <a:t> post-EU </a:t>
            </a:r>
            <a:r>
              <a:rPr lang="hu-HU" dirty="0" err="1" smtClean="0"/>
              <a:t>accession</a:t>
            </a:r>
            <a:r>
              <a:rPr lang="hu-HU" dirty="0" smtClean="0"/>
              <a:t> </a:t>
            </a:r>
            <a:r>
              <a:rPr lang="hu-HU" dirty="0" err="1" smtClean="0"/>
              <a:t>era</a:t>
            </a:r>
            <a:r>
              <a:rPr lang="hu-HU" dirty="0" smtClean="0"/>
              <a:t> </a:t>
            </a:r>
            <a:r>
              <a:rPr lang="hu-HU" dirty="0" err="1" smtClean="0"/>
              <a:t>cooperation</a:t>
            </a:r>
            <a:r>
              <a:rPr lang="hu-HU" dirty="0" smtClean="0"/>
              <a:t> of the V4 Group </a:t>
            </a:r>
            <a:r>
              <a:rPr lang="hu-HU" dirty="0" err="1" smtClean="0"/>
              <a:t>countries</a:t>
            </a:r>
            <a:r>
              <a:rPr lang="hu-HU" dirty="0" smtClean="0"/>
              <a:t> (2004)</a:t>
            </a:r>
            <a:endParaRPr lang="hu-HU" dirty="0"/>
          </a:p>
        </p:txBody>
      </p:sp>
    </p:spTree>
    <p:extLst>
      <p:ext uri="{BB962C8B-B14F-4D97-AF65-F5344CB8AC3E}">
        <p14:creationId xmlns:p14="http://schemas.microsoft.com/office/powerpoint/2010/main" val="238663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endParaRPr lang="hu-HU"/>
          </a:p>
        </p:txBody>
      </p:sp>
      <p:sp>
        <p:nvSpPr>
          <p:cNvPr id="3" name="Cím 2"/>
          <p:cNvSpPr>
            <a:spLocks noGrp="1"/>
          </p:cNvSpPr>
          <p:nvPr>
            <p:ph type="title"/>
          </p:nvPr>
        </p:nvSpPr>
        <p:spPr/>
        <p:txBody>
          <a:bodyPr>
            <a:normAutofit/>
          </a:bodyPr>
          <a:lstStyle/>
          <a:p>
            <a:r>
              <a:rPr lang="hu-HU" dirty="0" err="1" smtClean="0"/>
              <a:t>What</a:t>
            </a:r>
            <a:r>
              <a:rPr lang="hu-HU" dirty="0" smtClean="0"/>
              <a:t> has </a:t>
            </a:r>
            <a:r>
              <a:rPr lang="hu-HU" dirty="0" err="1" smtClean="0"/>
              <a:t>the</a:t>
            </a:r>
            <a:r>
              <a:rPr lang="hu-HU" dirty="0" smtClean="0"/>
              <a:t> US </a:t>
            </a:r>
            <a:r>
              <a:rPr lang="hu-HU" dirty="0" err="1" smtClean="0"/>
              <a:t>ever</a:t>
            </a:r>
            <a:r>
              <a:rPr lang="hu-HU" dirty="0" smtClean="0"/>
              <a:t> </a:t>
            </a:r>
            <a:r>
              <a:rPr lang="hu-HU" dirty="0" err="1" smtClean="0"/>
              <a:t>done</a:t>
            </a:r>
            <a:r>
              <a:rPr lang="hu-HU" dirty="0" smtClean="0"/>
              <a:t> </a:t>
            </a:r>
            <a:r>
              <a:rPr lang="hu-HU" dirty="0" err="1" smtClean="0"/>
              <a:t>for</a:t>
            </a:r>
            <a:r>
              <a:rPr lang="hu-HU" dirty="0" smtClean="0"/>
              <a:t> </a:t>
            </a:r>
            <a:r>
              <a:rPr lang="hu-HU" dirty="0" err="1" smtClean="0"/>
              <a:t>us</a:t>
            </a:r>
            <a:r>
              <a:rPr lang="hu-HU" dirty="0" smtClean="0"/>
              <a:t>?</a:t>
            </a:r>
            <a:endParaRPr lang="hu-HU" dirty="0"/>
          </a:p>
        </p:txBody>
      </p:sp>
      <p:pic>
        <p:nvPicPr>
          <p:cNvPr id="4" name="Kép 3"/>
          <p:cNvPicPr>
            <a:picLocks noChangeAspect="1"/>
          </p:cNvPicPr>
          <p:nvPr/>
        </p:nvPicPr>
        <p:blipFill>
          <a:blip r:embed="rId2"/>
          <a:stretch>
            <a:fillRect/>
          </a:stretch>
        </p:blipFill>
        <p:spPr>
          <a:xfrm>
            <a:off x="2628900" y="2130875"/>
            <a:ext cx="6934200" cy="3883152"/>
          </a:xfrm>
          <a:prstGeom prst="rect">
            <a:avLst/>
          </a:prstGeom>
        </p:spPr>
      </p:pic>
    </p:spTree>
    <p:extLst>
      <p:ext uri="{BB962C8B-B14F-4D97-AF65-F5344CB8AC3E}">
        <p14:creationId xmlns:p14="http://schemas.microsoft.com/office/powerpoint/2010/main" val="8811047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p:cNvSpPr>
            <a:spLocks noGrp="1"/>
          </p:cNvSpPr>
          <p:nvPr>
            <p:ph type="title"/>
          </p:nvPr>
        </p:nvSpPr>
        <p:spPr>
          <a:xfrm>
            <a:off x="2136775" y="228600"/>
            <a:ext cx="8153400" cy="990600"/>
          </a:xfrm>
        </p:spPr>
        <p:txBody>
          <a:bodyPr>
            <a:normAutofit fontScale="90000"/>
          </a:bodyPr>
          <a:lstStyle/>
          <a:p>
            <a:r>
              <a:rPr lang="hu-HU" altLang="hu-HU" dirty="0" smtClean="0"/>
              <a:t>US </a:t>
            </a:r>
            <a:r>
              <a:rPr lang="hu-HU" altLang="hu-HU" dirty="0" err="1" smtClean="0"/>
              <a:t>support</a:t>
            </a:r>
            <a:r>
              <a:rPr lang="hu-HU" altLang="hu-HU" dirty="0" smtClean="0"/>
              <a:t> in </a:t>
            </a:r>
            <a:r>
              <a:rPr lang="hu-HU" altLang="hu-HU" dirty="0" err="1" smtClean="0"/>
              <a:t>the</a:t>
            </a:r>
            <a:r>
              <a:rPr lang="hu-HU" altLang="hu-HU" dirty="0" smtClean="0"/>
              <a:t> </a:t>
            </a:r>
            <a:r>
              <a:rPr lang="hu-HU" altLang="hu-HU" dirty="0" err="1" smtClean="0"/>
              <a:t>Euroatlantic</a:t>
            </a:r>
            <a:r>
              <a:rPr lang="hu-HU" altLang="hu-HU" dirty="0" smtClean="0"/>
              <a:t> </a:t>
            </a:r>
            <a:r>
              <a:rPr lang="hu-HU" altLang="hu-HU" smtClean="0"/>
              <a:t>integration</a:t>
            </a:r>
            <a:endParaRPr lang="hu-HU" altLang="hu-HU" dirty="0" smtClean="0"/>
          </a:p>
        </p:txBody>
      </p:sp>
      <p:sp>
        <p:nvSpPr>
          <p:cNvPr id="23555" name="Tartalom helye 2"/>
          <p:cNvSpPr>
            <a:spLocks noGrp="1"/>
          </p:cNvSpPr>
          <p:nvPr>
            <p:ph sz="quarter" idx="1"/>
          </p:nvPr>
        </p:nvSpPr>
        <p:spPr>
          <a:xfrm>
            <a:off x="2136775" y="1600200"/>
            <a:ext cx="8153400" cy="4495800"/>
          </a:xfrm>
        </p:spPr>
        <p:txBody>
          <a:bodyPr/>
          <a:lstStyle/>
          <a:p>
            <a:endParaRPr lang="hu-HU" altLang="hu-HU" smtClean="0"/>
          </a:p>
        </p:txBody>
      </p:sp>
      <p:pic>
        <p:nvPicPr>
          <p:cNvPr id="23556" name="Picture 2" descr="laughing politic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1219200"/>
            <a:ext cx="800100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950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t>Europe </a:t>
            </a:r>
            <a:r>
              <a:rPr lang="hu-HU" dirty="0" err="1" smtClean="0"/>
              <a:t>whole</a:t>
            </a:r>
            <a:r>
              <a:rPr lang="hu-HU" dirty="0" smtClean="0"/>
              <a:t> and free</a:t>
            </a:r>
          </a:p>
          <a:p>
            <a:r>
              <a:rPr lang="hu-HU" dirty="0" err="1" smtClean="0"/>
              <a:t>Chicken</a:t>
            </a:r>
            <a:r>
              <a:rPr lang="hu-HU" dirty="0" smtClean="0"/>
              <a:t> </a:t>
            </a:r>
            <a:r>
              <a:rPr lang="hu-HU" dirty="0" err="1" smtClean="0"/>
              <a:t>Kiev</a:t>
            </a:r>
            <a:endParaRPr lang="hu-HU" dirty="0" smtClean="0"/>
          </a:p>
          <a:p>
            <a:r>
              <a:rPr lang="hu-HU" dirty="0" err="1" smtClean="0"/>
              <a:t>Remained</a:t>
            </a:r>
            <a:r>
              <a:rPr lang="hu-HU" dirty="0" smtClean="0"/>
              <a:t> in Europe</a:t>
            </a:r>
          </a:p>
          <a:p>
            <a:r>
              <a:rPr lang="hu-HU" dirty="0"/>
              <a:t>Empire </a:t>
            </a:r>
            <a:r>
              <a:rPr lang="hu-HU" dirty="0" err="1"/>
              <a:t>by</a:t>
            </a:r>
            <a:r>
              <a:rPr lang="hu-HU" dirty="0"/>
              <a:t> </a:t>
            </a:r>
            <a:r>
              <a:rPr lang="hu-HU" dirty="0" err="1"/>
              <a:t>invitation</a:t>
            </a:r>
            <a:endParaRPr lang="hu-HU" dirty="0"/>
          </a:p>
          <a:p>
            <a:r>
              <a:rPr lang="hu-HU" dirty="0"/>
              <a:t>Goodwill </a:t>
            </a:r>
            <a:r>
              <a:rPr lang="hu-HU" dirty="0" err="1"/>
              <a:t>hegemon</a:t>
            </a:r>
            <a:endParaRPr lang="hu-HU" dirty="0"/>
          </a:p>
          <a:p>
            <a:endParaRPr lang="hu-HU" dirty="0"/>
          </a:p>
        </p:txBody>
      </p:sp>
      <p:sp>
        <p:nvSpPr>
          <p:cNvPr id="3" name="Cím 2"/>
          <p:cNvSpPr>
            <a:spLocks noGrp="1"/>
          </p:cNvSpPr>
          <p:nvPr>
            <p:ph type="title"/>
          </p:nvPr>
        </p:nvSpPr>
        <p:spPr/>
        <p:txBody>
          <a:bodyPr/>
          <a:lstStyle/>
          <a:p>
            <a:r>
              <a:rPr lang="hu-HU" dirty="0" smtClean="0"/>
              <a:t>Bush </a:t>
            </a:r>
            <a:r>
              <a:rPr lang="hu-HU" dirty="0" err="1" smtClean="0"/>
              <a:t>administration</a:t>
            </a:r>
            <a:endParaRPr lang="hu-HU" dirty="0"/>
          </a:p>
        </p:txBody>
      </p:sp>
      <p:pic>
        <p:nvPicPr>
          <p:cNvPr id="4" name="Kép 3"/>
          <p:cNvPicPr>
            <a:picLocks noChangeAspect="1"/>
          </p:cNvPicPr>
          <p:nvPr/>
        </p:nvPicPr>
        <p:blipFill>
          <a:blip r:embed="rId2"/>
          <a:stretch>
            <a:fillRect/>
          </a:stretch>
        </p:blipFill>
        <p:spPr>
          <a:xfrm>
            <a:off x="5715000" y="3962401"/>
            <a:ext cx="4700588" cy="2641133"/>
          </a:xfrm>
          <a:prstGeom prst="rect">
            <a:avLst/>
          </a:prstGeom>
        </p:spPr>
      </p:pic>
    </p:spTree>
    <p:extLst>
      <p:ext uri="{BB962C8B-B14F-4D97-AF65-F5344CB8AC3E}">
        <p14:creationId xmlns:p14="http://schemas.microsoft.com/office/powerpoint/2010/main" val="4248661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New World </a:t>
            </a:r>
            <a:r>
              <a:rPr lang="hu-HU" dirty="0" err="1" smtClean="0"/>
              <a:t>Order</a:t>
            </a:r>
            <a:r>
              <a:rPr lang="hu-HU" dirty="0" smtClean="0"/>
              <a:t>?</a:t>
            </a:r>
            <a:endParaRPr lang="hu-HU" dirty="0"/>
          </a:p>
        </p:txBody>
      </p:sp>
      <p:sp>
        <p:nvSpPr>
          <p:cNvPr id="3" name="Tartalom helye 2"/>
          <p:cNvSpPr>
            <a:spLocks noGrp="1"/>
          </p:cNvSpPr>
          <p:nvPr>
            <p:ph idx="1"/>
          </p:nvPr>
        </p:nvSpPr>
        <p:spPr/>
        <p:txBody>
          <a:bodyPr/>
          <a:lstStyle/>
          <a:p>
            <a:r>
              <a:rPr lang="hu-HU" dirty="0" err="1" smtClean="0"/>
              <a:t>Cornerstones</a:t>
            </a:r>
            <a:r>
              <a:rPr lang="hu-HU" dirty="0" smtClean="0"/>
              <a:t> of </a:t>
            </a:r>
            <a:r>
              <a:rPr lang="hu-HU" dirty="0" err="1" smtClean="0"/>
              <a:t>the</a:t>
            </a:r>
            <a:r>
              <a:rPr lang="hu-HU" dirty="0" smtClean="0"/>
              <a:t> last </a:t>
            </a:r>
            <a:r>
              <a:rPr lang="hu-HU" dirty="0" err="1" smtClean="0"/>
              <a:t>decades</a:t>
            </a:r>
            <a:endParaRPr lang="hu-HU" dirty="0"/>
          </a:p>
          <a:p>
            <a:r>
              <a:rPr lang="hu-HU" dirty="0" smtClean="0"/>
              <a:t>Great </a:t>
            </a:r>
            <a:r>
              <a:rPr lang="hu-HU" dirty="0" err="1" smtClean="0"/>
              <a:t>power</a:t>
            </a:r>
            <a:r>
              <a:rPr lang="hu-HU" dirty="0" smtClean="0"/>
              <a:t> </a:t>
            </a:r>
            <a:r>
              <a:rPr lang="hu-HU" dirty="0" err="1" smtClean="0"/>
              <a:t>interests</a:t>
            </a:r>
            <a:endParaRPr lang="hu-HU" dirty="0" smtClean="0"/>
          </a:p>
          <a:p>
            <a:r>
              <a:rPr lang="hu-HU" dirty="0" smtClean="0"/>
              <a:t>New </a:t>
            </a:r>
            <a:r>
              <a:rPr lang="hu-HU" dirty="0" err="1" smtClean="0"/>
              <a:t>security</a:t>
            </a:r>
            <a:r>
              <a:rPr lang="hu-HU" dirty="0" smtClean="0"/>
              <a:t> </a:t>
            </a:r>
            <a:r>
              <a:rPr lang="hu-HU" dirty="0" err="1" smtClean="0"/>
              <a:t>threats</a:t>
            </a:r>
            <a:r>
              <a:rPr lang="hu-HU" dirty="0" smtClean="0"/>
              <a:t> and </a:t>
            </a:r>
            <a:r>
              <a:rPr lang="hu-HU" dirty="0" err="1" smtClean="0"/>
              <a:t>challanges</a:t>
            </a:r>
            <a:endParaRPr lang="hu-HU" dirty="0" smtClean="0"/>
          </a:p>
          <a:p>
            <a:r>
              <a:rPr lang="hu-HU" dirty="0" err="1" smtClean="0"/>
              <a:t>Geopolitical</a:t>
            </a:r>
            <a:r>
              <a:rPr lang="hu-HU" dirty="0" smtClean="0"/>
              <a:t> </a:t>
            </a:r>
            <a:r>
              <a:rPr lang="hu-HU" dirty="0" err="1" smtClean="0"/>
              <a:t>realities</a:t>
            </a:r>
            <a:r>
              <a:rPr lang="hu-HU" dirty="0" smtClean="0"/>
              <a:t> </a:t>
            </a:r>
            <a:endParaRPr lang="hu-HU" dirty="0"/>
          </a:p>
        </p:txBody>
      </p:sp>
    </p:spTree>
    <p:extLst>
      <p:ext uri="{BB962C8B-B14F-4D97-AF65-F5344CB8AC3E}">
        <p14:creationId xmlns:p14="http://schemas.microsoft.com/office/powerpoint/2010/main" val="2280366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Clinton </a:t>
            </a:r>
            <a:r>
              <a:rPr lang="hu-HU" dirty="0" err="1" smtClean="0"/>
              <a:t>administration</a:t>
            </a:r>
            <a:endParaRPr lang="hu-HU" dirty="0"/>
          </a:p>
        </p:txBody>
      </p:sp>
      <p:sp>
        <p:nvSpPr>
          <p:cNvPr id="5" name="Tartalom helye 4"/>
          <p:cNvSpPr>
            <a:spLocks noGrp="1"/>
          </p:cNvSpPr>
          <p:nvPr>
            <p:ph sz="quarter" idx="2"/>
          </p:nvPr>
        </p:nvSpPr>
        <p:spPr>
          <a:xfrm>
            <a:off x="2133600" y="1714488"/>
            <a:ext cx="3886200" cy="4305312"/>
          </a:xfrm>
        </p:spPr>
        <p:txBody>
          <a:bodyPr/>
          <a:lstStyle/>
          <a:p>
            <a:r>
              <a:rPr lang="hu-HU" dirty="0" err="1" smtClean="0"/>
              <a:t>PfP</a:t>
            </a:r>
            <a:endParaRPr lang="hu-HU" dirty="0" smtClean="0"/>
          </a:p>
          <a:p>
            <a:r>
              <a:rPr lang="hu-HU" dirty="0" smtClean="0"/>
              <a:t>NATO </a:t>
            </a:r>
            <a:r>
              <a:rPr lang="hu-HU" dirty="0" err="1" smtClean="0"/>
              <a:t>enlargement</a:t>
            </a:r>
            <a:endParaRPr lang="hu-HU" dirty="0" smtClean="0"/>
          </a:p>
          <a:p>
            <a:r>
              <a:rPr lang="hu-HU" dirty="0" err="1" smtClean="0"/>
              <a:t>Soft</a:t>
            </a:r>
            <a:r>
              <a:rPr lang="hu-HU" dirty="0" smtClean="0"/>
              <a:t> </a:t>
            </a:r>
            <a:r>
              <a:rPr lang="hu-HU" dirty="0" err="1" smtClean="0"/>
              <a:t>power</a:t>
            </a:r>
            <a:endParaRPr lang="hu-HU" dirty="0" smtClean="0"/>
          </a:p>
          <a:p>
            <a:r>
              <a:rPr lang="hu-HU" dirty="0" err="1" smtClean="0"/>
              <a:t>Economic</a:t>
            </a:r>
            <a:r>
              <a:rPr lang="hu-HU" dirty="0" smtClean="0"/>
              <a:t> </a:t>
            </a:r>
            <a:r>
              <a:rPr lang="hu-HU" dirty="0" err="1" smtClean="0"/>
              <a:t>dominance</a:t>
            </a:r>
            <a:endParaRPr lang="hu-HU" dirty="0" smtClean="0"/>
          </a:p>
          <a:p>
            <a:r>
              <a:rPr lang="hu-HU" dirty="0" smtClean="0"/>
              <a:t>Kosovo</a:t>
            </a:r>
          </a:p>
          <a:p>
            <a:endParaRPr lang="hu-HU" dirty="0" smtClean="0"/>
          </a:p>
        </p:txBody>
      </p:sp>
      <p:pic>
        <p:nvPicPr>
          <p:cNvPr id="3" name="Tartalom helye 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18967" y="1714488"/>
            <a:ext cx="4323580" cy="3238512"/>
          </a:xfrm>
        </p:spPr>
      </p:pic>
      <p:sp>
        <p:nvSpPr>
          <p:cNvPr id="1026" name="AutoShape 2" descr="data:image/jpeg;base64,/9j/4AAQSkZJRgABAQAAAQABAAD/2wCEAAkGBhIQEBUUDxIVEA8VEBQUERIUFBQQFBUUFRAVFBYVFBcXHCYeFxkjGRQUHy8gIycpLSwsFR4xNTAqNSYrLCkBCQoKDgwOFw8PGikcFxwpKSkpKSkpKSkpKSkpKSkpKSkpKSkpKSkpKSkpKSwpKSkpKSkpKSwpLCkpLCkpKSwpKf/AABEIALcBAAMBIgACEQEDEQH/xAAcAAABBQEBAQAAAAAAAAAAAAAAAQIDBAUGBwj/xAA6EAABAwEGBAQEBgIBBAMAAAABAAIRAwQFEiExQQYTUWEicYGRFDKhsQdCUsHR8CPhkjNyovEkQ2L/xAAaAQADAQEBAQAAAAAAAAAAAAAAAQIDBAUG/8QAIxEBAQACAwEAAgMAAwAAAAAAAAECEQMSITEEQRMiUQUycf/aAAwDAQACEQMRAD8A8TQhCgBCEiAVAQhACEIQAlRCEAIQhACELRu+6X2gRSY9zgYljS8E9wPlPfRBs/CeiIXbXd+GVpc3FVcKUtPgILjmNHAZBDvwyeBBrsx5yC1wHbPqluHquJhIuzP4W2kA+JjspGHEZ/8AFU7w/D62UxibS5jI/I4OcMhMt11T2NVzCVTVrI9hh7HNPcEfdRhhg9kJNQnFhiYMHQxl7oDChRqEsJIQYSJUQhNIiEIQRCgJShAJCEqIQCIQlAQCICWEQgEQlQgAISwhAIlS4UQgEhKGqazWV1Rwaxpc4mAAvSuH+CaFAB1cipaP0Zw09I380rVSbYfCnBIqkPtYIojNrdC+Y+i9Is7mUGYaNNlMDQN8P/KFRdTOLCySYyY3L36BW6d1bkfc59gsss9OjHiLZr2IeMYynPLI+oWsyuxxygj9LoP11j0VMXc4fKIny90nwVXRseZ/gKf5I0/htadS1BogQOzT18gElnfS/wDsGEwcMmB7+fr2WJXuGu/V510GSmo3LUgBxnvrun/IP4KdbjZKri2rSa7IkOI1gZjPVwWafw3u60tcaDnseYjxkhp2BG8ytStwoajfD1yO+XlpmsK2XBaaDi8YhqDr2ghV2Z3jc5f3ANazg4mFwa0hmEl9MtEmQNWvnaFxVW6quZDC6BJLRMDuNQexC9bocZVGnDWEgZTvlkB3/wBpl/8ALcDaaIc12E8xrC3MxkQHZZbt3VzLbK4WPG6gzPmfumroLXZBXlwDRVPixMGFtRu5jRrhuFh1qZaYOvv7KkIyEhCemoGzUQnQmoIiVCEEEiVCAQISwgBACEuFEIBEQlhOAQCBLCWEsIMiA2ck4NV+47KKldgd8sy7yCA7jhS5G2WiKroNWoPCTsOy3rLSe6sKVPOo4S4x8je56q9d9hpimazvFgZ4W/lHT2Wrw1QFFpe4TVqHE5x11yHosbfXThj/AI2bPw+yhTkiT+YnMnLVU30hJhX7beXM+2pjXYdVXw/6Wefvx18csnqJjFIHH/Ss0qOQUvKGxCjqvtGa+VaoajPz7d1K6zSJJH2VOtTLY7lOeDcro7KGiC6ADv3V2pSY9sGC3pkuNbepbkcwYH/tWW3wfymRuJW+Oc05c+G72zuIOFaRLy1o1y7FZliuaRh0afA8dDGWe4Oy3Lwt0QQTBMz+xHun2VuH/IyH0n/M39Lux6FKWbTljZHmN8/hrarK81LNFWmDiw/pO5LTq3PZcJflnc0jGzluzyGhz/Kdx22X0x8Y2JHiaBDmE+IDeOuui83/ABK4MbUpPq2Y/J4w0aFpyIHQhXKwseNISkJFaKRIUpSII1CVyRBBCEiAVOAQGpQEAAJUsIwoBEBODEuBA2anAJwpp3LQNmBdBwdYTUriJnfpCw20yvQPw4sADsbhvp1Sqsfrv32YMospt0cA53WG5/UpWgkjy00Vm0vBJI6Bs+SnuyxCcTyA3vrHZc+Xtd3FdTZadjORJ9tPqrDWRsktF4MmAchoMp9k6lUB0z6qP233tOKgjPRNFTuEEgmNlBUrMaDiIGcKtjUWDUkbH1VC1vI0kR10Upr03ThcMvT6HNQuBJyk/VKqmmZVf16pgrFvYbnsr1ou5xAMZHcd9ln1aBAg+Q9VKu0Q1bQ50nUE99D+6s3XWfSyBJiSWdW7yozRgayRvspGPIl8w4CdJkg/ZVg5ua+N6taKT2F2TXfq2OWj/wCVzlltTnPfSf4mlpOGNR1HcLPvK8s5b4QQch9o89lHdd4kvBIiBqDlOoI7dlq5tPPONLjp2eu7BiEmRoWEbxuD5rmixevcdXQ2tZxV1wmS8d9QYyleXPoZ5ZjY6fRbRz5XVUSxNwq6aKTkoR2Uy1JgVw0UhopwdlPAkwq4aKTkJlciCmlFFWxQT20UI7qnKSiirooJ3IRod1IUE4UFdFFPFBPqXdRFBOFBXhQT20EaHdSZR7L0XhR4ZRDy3CAMgMhquL+HXYU6kUabBphBPoCoy8jXhy3XR07fLC89cuixrwv9wmXGI1H7SrPw7nUabRqRicPPRZd431Z6BwGmK1QDMYoAPQAAlxXLb69PHHU2hocR+ISc9nTn6rprLfoMGfP2AXn1o4ip1AD8NSY0ugAPdzBlk4t1De5U1hoPdUa1uIAujOY6wDupssbYWV6jRt0iZIESsq+LU2M3R00G85rao02MpaDT7Lzy/wCzvNTpSJyOu/RJcxXDxQGvJ17TlpE/f3Utn4oqEzikH3CxatSlZgCbKa2UkvJa4j9QaNB5q1ZOK7A52B9l5LsvleHCSPuqktZ2yV1t28TPJ1DhEEGM4+607ZbWOZIGE984MTr0XK/D04xUJI6jY988lao2l2Atd6T5ayl2/Q0dabfA+ufmq9S9AW5EaZjtp+6Y1mIGVz5JY8jTcKsPpc082uVa4kDXee3RNslrNNwiMnzBzBBIMKOrTDwDMATv2/0prHGX5iM3CJBGxE/3JbOK/XU16jXWd2EFzXNILT4cyJAxb57ryy8LM3F4QWmc2uzPuvR7rqgsdABYQepG5GS5O9qJc7xN5cjU7kbytcXLzVzPISfDrR5CTkq9OXuzTQSfDrS5CaaKeh3Z5s6b8P2WjyUnJT0XZWFNSNoqbCntaknshFJLyVYDEuBItoW0VIKKla1PATg2hFFPFJSwnhqZdkQpLXo0XPdSaJ8QjzVDCul4fewNaQ3xsnvJJy9Fnyzx1/ie56dHaLC8sDWYGU8IBJEvEZGMKqWe57NSybZg936hmT1JxGZXSWRhdRBfEzr16p7GgDPNcOv293GTTHsl1UXaWVtPuWt/hOddVMYhRptY1pDnkbuOgEb6rQr2gAhoDnl2WFvnqpsnwwAMALj+2aqe/RNS+MC31S3w/ZT3dQDi0QCROwOuhzUVtDS49iprA8BwMQ6fQ+qmz10Z2WJalzUhixMDQ8eMkHPuT1WTU4AsJMtwidgZzO8RquwZUkKnabqp1NabT3IzVS35HN0mV9cnZuHBZHf/ABqznzly3guad4xCCDn3V6tZTq5gpu3gF8esrQqWZlE+FoYeoUFa2TvmNd1nWtxk+MOrVY3wz4pnxDDquc4mqBrC6RIG3mugt9oJd4CNN88+/RYt50Q4BtQNgjOMv7mjG/2Lln9K5OyXvLMzAnLzlaljvGC1wz8IBA/vVYdpuxjThBLMwAevaFvXPw1Vc4aCjEcwmP8AiNSuu2T15mGOWV1Hd3E0PYTlTdAl2k5ZzsuWvm0lzy3FibJg/wAFdTZ6TLNTcKVenaHQMTMw5giM51C423VQ55IGHPMAyPRa4euP8veN0qYEhanym4lrpxm4E0tTi9IXJaBuFEIL0hcqPSBOBVfmpRUSLVWQ5OxKsKiOYg1tr04OVUVUoqpFpbDk8OVLmp4rIHVcxroeE6WIlx0GS5TnLqOE3nlvO2IAeyy5r/Suv8OX+WO5ZeBIw7BJWvPYa9N/dYFa3cthJzPTcnQAKzYGPAxVPnjToOi4ZdvodSQ+9OMG2AA1Bk/UgTHRMsPGLCS4uDpGR7bQorysLKw/yAP/AO4T6hcrb+DK2tlyOoG310VT/Eb6ujtXFVnpHFWIA2B1Poko8bWasDy3jL0WJdP4aPeS+2jE8jQRHutej+H1lY4EU3Yhnm8lvaRuqsEz3XS2O8yabXwQCB6jqtWyW0OWZQMNh2bYjtHSFlWi2cioAD/jd8vY9Cp+HvboL0e07bZrAqNAnPJSWm2SO2WYzWW21Ekj29uijK7GtM2+7NhOJjoc4wRoCBv5rItdpwg48zvH7LobxpFzBIzDv2XN3gzOSJy/sp4Jyu5Yx7vsQqvBf/0mkmeoJkBatuvO0V3YLMDTpNEY4+gU9qud3wwdTyMwBH6t1pcMXW6lZnh7iXNJ195AV5XfqeLDr4w7nut1IuqOcTDXAnuVA+st+93cuxMjJ1R5J8pXKOqLo4N6teb/AMhlvOT/ACLRqpjqqqc1NNVdLzdLnMTDVVUVU3mJ7HVcNVN5qqmok5hRtWkYelxqEJZUhMHpQ9QSllA0nD0oqKEJQUBNzE8VFXlOaUUaWOauq4QqE03g/Ljb74c1x0rquDq/gqNHzAh3phhY80/pXT+N5yR2lawS1jwMg4H2mFUvO/GUo5hAdnnstq4bU17S1xz/AHCivGwNBMgQcwIBErinj2/rnbLxLRJAaTUPRoL952C3LFfAxeKlVjb/ABu/hZ7KuB0BuHyAH2WjZrxI981Uq9SLz76aBIZVjvTcP2WZW4joTD34XdwW/daDr2MZCfVZNstAqZPZiBOjgCPYp2iYyrNC3tf8jgc4yIO6s2qxio0tIkZZjYrnhwnRf4mNdRdlnTe5n00+i2bqumoyGtqvNMDPHBP/ACyU7TljqmULG4N8Xv1VDlgE9dl0dueGCBsFzlB5c5xOwJG3koCRpkGdM1z97MaG4t5gd5K1BaIB6yVjGpzrTTpnTGC5VijbYsQx1KdMThawOdAyk9fILUvK2MpsccgSAwDQnuprLdrmOdBjEDPQkaCdslmcR2WlZrK5z3cy0kRno2dITkuV8O5zDG2uL4gvTmvDW/IwYR6BY5clKbC9DGdZp4HLn3yuV/ZsppKdhSFqpMJiTSU6EhCAZiRiTiE0hAMCcpMCUMRobRQnBqkDE4MRotog1ODVKKacKaNDaGEoCmwJRSSLaEBbPC1fBXg/maR/fZZ4oqWh4XAjUGUspuaXx5dc5XeXfbcDz3K6B1bGI9lxtnrh7Q4fMNR22W/dlcu9AvOs1dPoJd+pa1lOLSfspLPYic4MbZJ1rtBECI6qzZq4I3GWugRptPiCpTgdO0QoWMdPQehV+o+dxl3lLSp4vPqgt6MborBt4azyVK21wwQM1jV7xOHshFT2+8cRjf8AlQiq1lKSczPtG/ZZ9nqGo6SIaPmPQZZSsjiO+8i1h6hOTdRldQ0XtLzOmZ+qzqN5Gk/nDOHCfKVmUXFxganXynNaTbIHUyT8uNgA7DxH7BbzCfHNeTU7OuPHHhD6cmQesTHdcneNvfXcTUJOcx/fJK76dBkPZNwrfDjmLzub8rLlmvkVeUmuoq0WpCtnMp8tHKVmEQke1U00hpKyQmkJFtWLE0sVgpkBUZghKCFBzECojY1ViUoKr81KKqWz1VkOT8QVQVU4VUrRpZlHMVfmo5qQ0tB6cHqmKqXnI2fVtXbb8Du39kLp7utgacj3H8LgeetezWw4Ac4Mg+YXPy4e7j0PxeW+4139vtoc1sFVaV4AbyPofJccy+nNGEkOEyCpaN4nItLQ7MkEyNekLLpXfOSadnRtcnp2nVXvjg1uvmuHZfJ3LO40gdQi0320/nkbD03S60Xkjat94B28KCn4/bqsH4svPQBaFntEAuPplJlRcdHMtrV83hToUsLcstozK8/tFoNR2J3XJbV6f5HEuKqtotpjE4Z7du62xmmOW6js9LAJdkTt22C07S7BTY3cjG7zKp2Kzmo5uKYcfC3fX5j2CivO1TVdBkAwPJuS0wnrm/I8w0l5yOaqPORzlvt53VcNVNNRU+am85LZ9Vw1U01lTNZNNZGx1XTVTDUVTnJprI2Oq2XphqKrzkhqo2OiDmpRWVTmoNVG2nVc56OeqXMS8xLZ9V4Vkorqjzkc5Gx1X+cjnKhzUvORs+q9zkCsqPNRzUbPqv8APW9cTOZSfuA8ZebVyfNXe8FXM/4R1c/9OpVwtEbsET7qMvjXhx1nGLWbhJBUBaujvS7MR0grnrbYHjJpg7qMcvHXcNEwk7ynCRpqsd1Cow5k+6mpW5wMK0f+tilXdMEkK+68YEDRYZvICBGJ3QKY1MIxVcv0sGp7x0SsipavCv8Amdpmc9CqtF7q9TJpfGjdB5uOgCLNYatpcAQ4Mnw02gl7vID7rtbs4JrOAY6LLQ/OPmqkd4yBPqiYXK+DvMf+ybgHhk1q/Mqw6mxw5jh8s7Um9e65D8QbvFlvGtTYMLC7GwbYX55eq9vu+kykxtOiMNNohrR9/NcV+L/DAq06dqEgtinUI2Dj4CfVb9NRycmfevIfiEvPUd4WN9F0OGvykZg+qqYyoR1Xeek5yp4yjEUDrFs1k3nKqXlJiQOq0ayQ1lWxILkHpOayOcq2JGJLY0ZiRiQhBllEoQlQJSykQkdOCchCCCRCEAq+huDLma27KNJ2jqIcT/8Ap8ulCFtxzex8cteNAseWHVriDvoVlWqzAmdvLuhC4b5Xqz9My13cHafwoqHDhJyg9Z2/lCFVtExlvrRpXE1jxTpgGu45uOYaNyuwuj8M25Oruiczo6o4d3aN9EIW3FJb6w5718jrbHc9GzNijTDJ1OpPm45lRlpLstPZCF3fPjzt7XKDIVHjm0NbdtVr88QDW9iSIP0QhSHkws7KtPBUbLYy7dwuQve6nUHxq05tPbuEIXPYtQQhCzBpQhCACmoQgBCEJw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30" name="AutoShape 6" descr="data:image/jpeg;base64,/9j/4AAQSkZJRgABAQAAAQABAAD/2wBDAAkGBwgHBgkIBwgKCgkLDRYPDQwMDRsUFRAWIB0iIiAdHx8kKDQsJCYxJx8fLT0tMTU3Ojo6Iys/RD84QzQ5Ojf/2wBDAQoKCg0MDRoPDxo3JR8lNzc3Nzc3Nzc3Nzc3Nzc3Nzc3Nzc3Nzc3Nzc3Nzc3Nzc3Nzc3Nzc3Nzc3Nzc3Nzc3Nzf/wAARCADDAQADASIAAhEBAxEB/8QAHAAAAQUBAQEAAAAAAAAAAAAABQABAgMEBgcI/8QAQBAAAgEDAgMFBQYEBAUFAAAAAQIDAAQRBSESMUEGEyJRYRQycXKxByNCUoGRFTNUklOhwdEkQ2KC8BY0RHPx/8QAGQEAAwEBAQAAAAAAAAAAAAAAAAECAwQF/8QAIhEBAQACAwEAAgMBAQAAAAAAAAECEQMhMRJBUQQTIiMy/9oADAMBAAIRAxEAPwDxiSBeNtz7x+tR7hfM1e/vt8x+tRphV7OvmaXcL+Y1dimxQSruF/Mf2pdwvmatzSFAVdwvmabuF/MauNN1oCruF/MafuF/M37VZ1p/3oCruF/MabuFx+InpVx+BrTaWU1033akL1J/0pU2NbUMAUJ32xWmDSJZXxwsB5nauostElt0QNCx4upGaO2mksSirF4W58f0FZ5cmmmOFriouzsLkh7h0PkVqZ7K4DFp2UDqV2rv10xDlXjRDnYNyqE1q8KYKo6NtsdvgKj7tV8SPPpOzEnEO6uUcY3wOtCZbMxNwvxKQcYIr0qC3jLYDhee55Z9a1S6VYcDSXSx44fHxpjb0NXM7+U3B5QYFxuxz6Uu4XzNdVqOi6dGo/h+oRjGTwyDOf16UCubWSBzxFXHQpvWku0WMXs6+ZpjAvmavPl1qODimSruF8zS7hfM1b+hpUEq7hfzGl3C/mNW04oNT3C/mP7U/cJ+Y/tVwFWLGT0oDJ3C+Zp/Z182rYISelOIiDg5qdnpkFqD1apQwBZ4jk++v1opBBkc6m9uEdWPIMuD+ootGgtz43+Y/Wo07e+3zH60jTiS3pU9MedMGpx0pUh0oBjzNN1qR51HrQCqQHx/SmH/AJtRPRrBrtxJjwh8Ln/Olbo5Np6bpYuPvDkleYPKus060VFC8C567cqu0+K3jY5jyiDko96jsFvHdPtF3PFvz3wK58stt8cNBzxzquELtGQArZ5HNEYomhK5lV1O+G2Iq2GAWkjd3ujYyj8jULu7ZZPFbjIOyDy+NSvxbI6BVEssSuT4cnnWKe5gjkZO8DHh5LyqdwZUidzakBSCJD0oKBNJIzgeI8sjerkT6m620suUlaNuZHKqr69aGMRtfI8OPCJIix/elLYyNwlkbvPMcqxnTrgyOD4lP4SOVPcGqB3oEjFl7s/IuB+1YuB+EnBVTsP/AMrrbbSoo4+MqQc9frUGsIX7ycIXWM8BI5ZNVMkXBxkkZfbADjr51U8bRvwOCrYzg9a7mLS47hE7uIMTtj8w6/rWS/0IyqkLKUQHEc/VD5NVTJFjj9/3pYrXfWVzYztDdRcDj8X4SPSs1WlHFLFOaVASUVqhx1rKla4h4c1NONHDtsKpcHPlUu8PnSwzdc1JkpYbqcGqpXdpo1d2I412/UVeYjjyrMVIuI8/nX6insMjnxt8T9aRp399vmP1pqqeJPTHnSpYpkVIUuuKQGKDI9aj5451I8zUeu3OgLIOEuOMZUbkdW9K7PSIYuA95IEQR+FMcvjXLaZjicqAzqOIZHKu00fTluJdMg4iZJnM92TtwIOQ/WsuS9NOObrptB05ntlkYjhZu84gN8chR9bAjHcjDMN+Ic6t09AyKI1GegGwUeposscoVcMgI64riuV27vnUc/NAzKEkgHljzquGzdAwVFVjsrOM4+FdFJA5OTCkjgbFTTLDLsyWIUhebP1qpnU3COak7O3V5MHu7pnBIwCcVsGjRwJgRqcdc7mjLrOY/wCSvETuQ1YbhgkgWRGhXo+eZqvuj4gXJZwI/Dgoc7hqz3dsoYloxwHYGiGoyPwn+XMuNivMUPaUGMd1JuRvG4/el9VXyEPaulvcEDKs5X4AUNERglVUZXjf3lbka6KJyGKMvjfbgByCKC30SRTyGPxWrHxDqjedbYXthySxbEnAuI4zvzK/hqvU7vgjIgn43JPDxLjiHXDdDVUf3SB1uMBvxpvj4is1+92gBlWNyW4Q3u745AVrHPa5jWLtbxQZeIcHhRuWfj5mgLjB/XbNHL9uIPleGTizwkdetCLpOFgxBwetXKmqRzpdablTjnTSuhxnetZKhNqzwLV0hAXFTVxDvPOr4TkVgLHirXATgUrBG0DI51Q6jvk+dfqKln1qCDilTP51+tSYa/vt8x+tNTv77fE/WmNa/hBCnpUqAbG9PSzSoBj1phjNPUfhz6UAc7MaadQ1CO3ZGVZHHHvzQbmvR9KiM2q3tyECRnEUUY/Ag5D41zP2d+BridCHlERUZ/DvXZ6YY4I555CF432+J/2rm5b06eGduis2dAAzRRr0A5/rRFY4W375nzz8VAE1fTY2SMR99IB7+M70Zt5reaBX4BGW6gYrljqrQURccDSrjqKpl7sL4pp2zV/dygFkkPDmst3MYo8vMFUKTy3p6ENxxAfz7iIDqBmstzLK0ZEF3HcqeSMMGsy60h417yTj4sDbpVssun3LCMSqZDttsRTl6VvsNu3iDESRNC68iOVYJgyYaccWfckHLHrRWSNhhYZVZRswbrQ5wI0l4F+7XaaM/h9RThWs0sqx8CqQMHKvnlVc0HtGM+B3HiPRvWpxW/fq0TL4E3U+lbQjPEEAAaPffrmtcfWOfjk5EaI906oUPLP4hyxWZ7uOFuDgfhBxIjHYj0PQ0bugj+EqpZW3B6fChN9CjApMgjk5KQMb9CfOt45LAq4tkkkKREFUPhJ6qenxoXqUK4aEuF4TkEDn6UUghlbiSQcEi81P4qhcxxIU7th3hYHhO4GPOmTlPiCPjVka5I2qy/iaG8mHGkgD5LJy33qy0j4mqrekroY8DlVdxtRNYfBsKyzwEjFZzLtdgV+KtcBGOdM1qQeVaLK3Bfccqu0pEyDgEA708KjvU3/GPqKMQWxKYK86yLbqmpxxdOIEfvWVyXpzz++3zH61E07++3zH60xrf8MT01PSoMxFIchSNIdKAR601OeRpuW9AdX2Due5GoxqxyVBx/012VrBc6tYxQWajj4iMn/l+teadnro2mpZALCSNkI869i7PTJpnZi24hiZkLO+N65+b108KzStHm08CG54WwT48UfgWOS3CsdlOdq5G21LWtZeSHSLY3GN8cuEeprFY9pZorqSC4t5opkcqyupALDnw+dY3G2b06Ot629MJjHBwMQCM/rVM8MILNIeLPMedDtFvl1OIyo3hA8W3I0L1bXo7dyFy+M4FTO1abdQjgRmaFE4uu1c3c6fdyqGiHA/FxcQ61ml7ROJQAjPvnA/85UTsO0klyoKWbjOwaQcIPwzWs6/CdBM0Wox8TNxll94enpROykeWJSwIJTgcnmw6ftXQWdxBeIVlADAHbrmst1aCFWkXHCV2APlU7l8LuesduqwoVxuU+lYtRkeIJgFeIFs/Ctqt3r8RwCux+FU3wWaGQE7BOFfSqnqcu4EMgvbUSAL3qrt6+dZr8d/wlgA/DvtjlVMdw1lexq2O5LsM5/860ppwLiR2YluEYDDr1reOW+qFiaQMGOGU5RqF3cOGcJzBySOtbrqYxyju38D4YgD3aD3c5F49uvEOE7NTQD6lC8d1lyqhhkKOlXWIwBsd6hfAvcNxgceep6VrtFAwfSllTkajIEUAUwIbc4rLcvwqaHteOpwKmY7VaLvwE79Kts41D8YXi9KBe2nrRjSrtCmGIoylglHO/iiizwsT5AYoPI7SXaygAHjGB+tEpJIzFjiByOlZIYS0kbEc2H1rKLco/vt8x+tNg1Jvfb5j9aauueOcqVKlQZUsGl1p6AiaanPWm/2oAh2ejebWbaKNSWkPDt0r6An0uNNPtYwgRY04WycknFeL/Zjarc9sLZ5WxFbo0rjzA6f517tvcDYjlk5rj/kZf66df8AHx62z6DB/A7cJp7xqHPEytvk/Gue1DsxPq1wJLrVpndbgzJxKAEPUj9Nq6mOzCqANs53NUXjpGBb25PeybZHQdaynJlJrbo/rlu9KNOht9Ms7xLTHDMfDk+mK5qXTxOyqPeYgE+XrR3Uj7Pa+AAbYArFp8q99E8o2JCn9aMbZ21uEkarDQLKwkPeoZctgrj3vX4Vs7aQDUtLtBpUMD3NnJlYJl8DAjB+FEprcxkGHdQOZ51DvAsXE8QYDngVWOdlYZ4TJ5zpOj63YTwRXMvEzMRjOT5711MUNw0ZRgWOcZxyoiJQXVbdAjs/vMvIVv8Au7aFCjeI+83PJpXPvZ/OppzMkaws4yAx55obezBFdSQ3h5AUY1+QNLnAkPPIwK56eZnWVnwoIwCB/lVy7GunLahKnhMrcUayE4/X/es3tizvKVZjIN2A32qOrIkYKtkGMBseZzXS/Z/osE0s+pXqgx8YYr8OldE8cdm8tMemdntS1abve79mtFx99JzI8lFZtf7NR26XE9jqBnuUHE8ZAxgeRFdlf6tLqt3PHAJY4QOGLgXCP5gGhum2JaHUmlI4LeFxjz2NG7+2v9c148wjY3EgkI8RG+aKRgJEN/0rFp8EiRqZI8A5O1bpmxH4RtRaxk0HX0m2KGnJOa1XbZJrLV4+M7TVZDM0LcS4+BqvrT86ohRNTeQABVX4Uf0qaOXgVyFYMOfxrj4R95jej2mjxp18Q+tY8mM00wtAG99vmP1pqdvfb5j9aatmRUqYUqDPSphzqVARNNjanNN/rQHZfZUvF2mmA/o2+or3SzQLGo64514r9j6L/Gr+YjBW24AfLJ3r1xrxYYCS+FA949K4ubvN3/x//AhNMiDfPKhumxC71d+IYCLnNUWssmoRSzE8EYBEQP4m/wBqbRNTjgaRrtRFOxwwbkQKx623/FVa9JA91IgbCDkMdaHJOsLKskJ7sHdsVK61PT4LiW4ugCoJYRgZyKqm7T6fqEbN7M8ERAwZBgn4CtNb/BzLrTsLR1aJCknGpHhPnV/BkHh281865Xs9qExtMNGe6DHuyfKuht7tXGVPTBHrUWapa/Su8CwKRgnI2oTPdjgEQJ8HI+VFNVmTus9cVyVzIqztjOGFafMG+mfUrt3li4lPEoOStDhM5UOdlJP71p1Ustqzr7/TFUFQLVUO+Vz8KrGaZ3IA1KFrjvG8yDiukT2vTtFggjUAXSkgnpQa8HAEBIALgZrrpby3btLp+kTgBLe3EvmScYANaysZJtLQ7eWCJIcSRwTp90jfmHPFDGu0suy2ryKSZbq4NvH5+prrNQmggCzK/wB1Zxkg9WkI2UCvLNe1aZNQtbGFUEdmpaVT+KRzxHPqM4pX/XbTKzHE0VgI4FXoFwaGXUZHEB+lFX1J7iPgSNYgebDrWaRAV6bdanHe+3PdOXu0YPVHCaJ3wUyErWE4FdOPjCxTwnNS4KnxCm4qomizhGeNt6O2ndcUfQhht+tAbeYJseVbY7xVePB/GPrWXJNrxoO/vt8T9aapP77fE/Wo1ogwFPSBpUAw55qVN1p6AiajUjyNMaA7z7JTm81NQNzEpFd/q0U1xJbWg2jlfDH0HOvOPsnlKdobtej2Z2+DCvY5LYTRRyb+DfIrj5Z/0ru4L/hnEggRI48BE8KActqx3lqt5IGddvLyNQ1WO/tLcXdpGsyq2DEefD5isvZnW7rXLGa7ttPd4rWXglVDlifQVl8X2NupO1UfZp2vzdynji90Rk1tk06ONSXt0aQHA49woq1u0WnpIEaK6R9/AYyCapbX7e4MZhtrpkkysf3RwzennW0uWtFqRbagJheNUA2x0rZM4TgliyA2zD186C+3RyR94Le4WNZODiMR3cc6JJMJB3aNnCjiBGDv1xU5S6Eymz3s5dQoOR50BbilmZTXRyWjGPIOV6ZoT3XdyFTjibO9KHaFGMvG5kzjPCKycf3BHkcUVuVwOEHYfWufuZChwTyarjPK6QijN5qmn2ijPeTjI+G/+ldrp1ssGq3ly1qs17MSEdugHIVw1lqCaZrlpeSrlIZMkfHau21zXLC0VL0XUaxIeIOrZz8POrqce6o1ydNC0R9V1Fg1yMmKI8lc8tupryCO7ZmeWZ8yyOZHY9WJ3rR2t7S3faS/MsuY7ZD91Fnb4n1oGT67Vpjh+3Pycm6L/wAQ4fdbaqn1FyMFzj40NyD50vTFVMYy+q0yXPHzNUl6hSIpyaK1Lizyps0w2p6ZFk1KEnvY/nX6io1KA/fR/Ov1pXwyf+Y3xP1pjTv/ADG+J+tNTBgQafHrSwKXWgEOdPTDnT0BE03pTnkaWBQBrsVfrp3amwmkbhid+7k+U7fWvoDTJeK3MTHOBj9BXzJuuCpwwIII6HpXvHYnWV1TTbO7zkyp3Uw/LKv+/OubnmrMnTwZdfLoJyYBmM5JOMHyoNaabHY6lcXuk3E1m064kSLdWb82Oho7eDiTOfd3NDYgyuSNj0PSuaWy9O7HWu42pNqntEVxLNCV7kovFEOL5vjV0k8Vjp9oi3chntVLKWi2ZjzyB0rMLmUEBkDYGxqu8nEqL90FYbb+VbY51nlw4WsWozazHcG20a9jlMsyzmQoAiBvfUDzxVWkaFHpondr6e7vJpOKSWTrvyFSWYmRYoyee4WidlDmUZ5Kcj0ozztgnHjh40XQEcGCeQrmHctcseajlRrXrvu14F3wNzQC14mVpNgOWaWMTaq1J+BW8PPrmuVlfLls5APXzorrlyclEOSxx8KCy7eEDiReYPnW2MY5ZdsN47NKxPPz9KD3llcS2r3UNu8lvD77gkiMn0ovKOIMWx5n0FFOxbiO7u5zGJfZeGZ4GOzp7pUj9a1xm658q8+PnjOeuedPiug7caRDpOuyNYRPHp9z97AGHuE+8n6Haufwc4I/SqZkBSxvSH61Ic6DNikaliomgEKemp6AVSi/nR/Ov1qJqUH86P51+tK+Az/zG+J+tNTv77fMfrTZpg9MaWdqXTNALNLNSjj4z7wX1NaVsC6FklRgOeDypBiz6Us1rbT5x7gU/rVT208e7xMo86YU5866fsFr40bUTbXMhWyuiMn/AA3HI/6VzIGTjbPrSPu4I261OWMymqrHL5u4+l7ecXcZOM8Q3waaOJfdxlDyrgvsq157ywudLuZQ11bYaLPN06j9K7q3nVEBU5BPM1wXCy6enx2ZY7WSWq9Dg+VYriPh2wSx2okzK0YHGN9wapkKs3CnMbGqitB9lAQzNjAPXHKiiyJbQnz86pbhhjLyuFjA2HU1zWq653jCOHfptTmNyrPLKRHVro3t8YoskDnUdRmjs7MgkhQOlZ7SUW8TzS44m60Ev7qS+m4myIlOAM1tIwyrO7tPK0pB35b8qjJGeEJkZ5n1qYOT4Ry8utbNL0691KURafbPK7nBkIwqn49K1kvkZ3QV7PJPMttaQtIzHGAN3boBXoPZb7P10mJrzVAZtTuI+BIQfu7VDvv+Zs10fZPshb9ngbueT2nUXXdz7kXyjz9aKXZbDKhOW3Y+frWmGOrthnnL1Hmna/s2+qaZcWNpmb2NWmhlx+IDL5ryK3t45rcuMqehznHpX0/ZWyRyYQeJmGV88/714R2qtrC37VavBpW9ktxlB0D48YHwNGfVTi5J42Q4cYNNjyo81pHKgDg+h8qwS6fKk6xIAxc4Uk4FTKqsG9I1vu9JvbMFp4fCObK2cfGsTIwGcGmSvFPmkP3pDegEaeD+dH86/WmxVtvGTNH86/UUr4J67nRvst1LUbYXWoX1vp6ybxozAsR54oN2m7Ear2dlDT8M9o/uXKcqw3817ZaqyT3c8zxnwMzkjh6V6d2N1EdoNKuNIvwZILiFuHi34GA6UTZvJBYzlgI8OSOQNWppF0+MhUz5mtl1ZW9jFxpd/wDExStG0I54BpI8jqCSaV2ErbRbThK3NweIjbHLNZbjT5rJfaLWRmjHvEVobOME1s06Rjx23EOCUYweVGqAy0uRKx7zhXPILWkhlPhG3qaFugiuCgwSj42otLgNuKeiYbu2WXJVQrjfI60Pxg78+oo22OEGhVxGBM2OtMH0y/utKvor6xkKTxHIPmPI16hovb3Tr5MXbC0nfAZTyJ9K8oZfMVr0i2EuqWCuAFe6iUZ6gsAazywmTXj5MsPHun8Rtw68cojYAeE5APlUJtXWMFUII64rutV0LT9Ys5Le6gWWE7KyHDIRsCpHKvLO0HZbUuz0rhzLe2J3SYA7DybyNZzjsbzn+uj6jczXI++mEadADzod92h8O46HNZUmhYM3dDlsTv8AvVcjZwAoUeY86qY0rVl7c5wN9ulZLVJr65W3tI5JpWOAka5OaFanqUNtcNCitczqcOobCqfLNXR9pNaW1ktbCWLToJFw4tk+8I/+znWkxjHLP9PTdB7AO5RtUcFlPihicEL6M3n6V6FZadbafAkcEaqBsAq4FfNWia1rfZq79s0m+l4i3FLDM5aOX5h516b9nPb/AF3tL2pOn6qLWO3a0eVY4kw3EpA5/rVzLXUZXd9enFQynOM0NZGaTJ2INE1OUJ6+dMsAeUOw2I5etVvSdOP7d6t/6a7M3d8pX2yUdzaKTzkbYkfAZP6V4PEvBsSWbOXcndj1PxNdp9rPaJNb7RRWVm4ks9LBQurZV5js2Pl5Vxyr1rPK7qpF6HankhWRcOvEDTRAZx0rZGucVKkYbqSKEwXAE8RHDk7MB5eorK2mK5ygUj8O9b3iyp2Az1rMoIVSpPpSuwyvo4A8aYJ8qwT6eYicDajqXlzHseF18n3quaRZgeOMK3odqW7D6c40HCdxWizjXvo/nH1q67RwCQpPwrHbTFbmJSceMc9utXe4U9Etd03UoJ7e+1C1aKO8H/Dk/iUeldd2LH8F0y51u84ooIYW7sHnIxHICuPl1rUYnjluJTdS4KxCccQiX0HSke1GpNIrXAiuAn8uN18C/AU5ek2KYorm/vHdYGaadi+fIGiDaZfRbGBjiht7ruoX/BxtHAichAnBn4kc62WB1J7PvBeTpIzeA5OOGpu/VTtCaK4iyXgdceYrGbwxgsDhjyq66u9ajUrcyuVOwYLkEUPgSF5Q15LKIRzCLl2+FOUqUGWlUHqck0ReXLbHIFY4lIZmiidUJ8IKk4FXCJz+FgM8yMUwuD5IGeVVvFxyFgOdWAcHIZNWIGUcRB/alTjM9sFcBhk4zT9ySADlV6cO29aY0eVsqGLH0orBZ8C4EZeTG+RsKQrFp2qa3pQ4dN1m+t1zkqJCyn9DRvT/ALQe12nyEvqcd9ET44rqMEEeWelDZVaI8Ps5c+gp47a7mA4oooFbbLDJFPROhHbPsveEzan2WvIrknJFlP8AdsfMUOi7WTWqzXFj2as4hkhJrqVpSgPLY7E0MhlVeOD2cExZUkDGfWpSG4nt94nljT3lEZKgeZxsKcuhu0JhgVWwOPjJJJ4fezvnaidtBiPiI8NTtxBIRwiRCPxIf9K3QkRf8xnHkY+VIB9zGCjBcKucknrRb7LGJ+0fTsE/yXJAobqUUcgDYdWB4jxCjv2LWcl52yutQ4W4beHgGByLcvpVYzdKvfETfc/E1wf2r9sW0LThpWmOBql6h8QP/t4+Rc+vQfvXSds+0tn2T0OXULrd/cghA3lkI2Ar5sur+71LULi/v5Gmu7l+OVz/AJAf9I5Ci3YkTjgAjCg7AbeZNXhAFHXzpQAlcBSP0q0KR4cH9qhSCAZx5VthKrisnCwO6nJ9KuQHbIP7UBqdhwmsseDCv61JmPC2x2qqEkwrsevSgISDNVHY5q5lY/hP7VU6nPI/tSCsuRy2qKd20qcaI3iG5HrTupzyP7U0SnvU2PvDp60Xwflyc00jSNxSMcEgZNQ7x/zt+9KlVpLjf8x/erBeXIAAuJcDkOM0qVAI3lyRj2iXHlxmoCaUHIkbPnmlSoCftlz/AFEv9xpjd3DDBnkP/caVKgGFxMOUr/3U/tM/+NJ/caVKgHW7uU92eUfBjUhqF4DkXUwPzmlSoBe33mc+1TZ+c0jf3hOTdTZ+c0qVAR9ruck9/Jk8zxGtEOsanBG8UN/cpHIvA6rKQGU8wfSlSqoGYXVwvuzyD4Mal7ddj/5M395pUqkGe9upM8dxK2eeXO9X2WrajpxZrC+ubYvu5ilK8WPPFKlQEr/WdU1IJ/ENQurnuz4O+lZuH4ZrH383+K/9xpUqAmLu5HKeQf8AcaXtl1/US/3mlSoBe2XX9RL/AHml7bdf1Ev95pUqAf226/qJf7zTC9ugMC4lA+c0qVAP7bdf1Mv95pva7n/Hl/uNKlQDe1XH+PJ/castrmczxgzSe+PxHzpUqKc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32" name="AutoShape 8" descr="data:image/jpeg;base64,/9j/4AAQSkZJRgABAQAAAQABAAD/2wBDAAkGBwgHBgkIBwgKCgkLDRYPDQwMDRsUFRAWIB0iIiAdHx8kKDQsJCYxJx8fLT0tMTU3Ojo6Iys/RD84QzQ5Ojf/2wBDAQoKCg0MDRoPDxo3JR8lNzc3Nzc3Nzc3Nzc3Nzc3Nzc3Nzc3Nzc3Nzc3Nzc3Nzc3Nzc3Nzc3Nzc3Nzc3Nzc3Nzf/wAARCADDAQADASIAAhEBAxEB/8QAHAAAAQUBAQEAAAAAAAAAAAAABQABAgMEBgcI/8QAQBAAAgEDAgMFBQYEBAUFAAAAAQIDAAQRBSESMUEGEyJRYRQycXKxByNCUoGRFTNUklOhwdEkQ2KC8BY0RHPx/8QAGQEAAwEBAQAAAAAAAAAAAAAAAAECAwQF/8QAIhEBAQACAwEAAgMBAQAAAAAAAAECEQMhMRJBUQQTIiMy/9oADAMBAAIRAxEAPwDxiSBeNtz7x+tR7hfM1e/vt8x+tRphV7OvmaXcL+Y1dimxQSruF/Mf2pdwvmatzSFAVdwvmabuF/MauNN1oCruF/MafuF/M37VZ1p/3oCruF/MabuFx+InpVx+BrTaWU1033akL1J/0pU2NbUMAUJ32xWmDSJZXxwsB5nauostElt0QNCx4upGaO2mksSirF4W58f0FZ5cmmmOFriouzsLkh7h0PkVqZ7K4DFp2UDqV2rv10xDlXjRDnYNyqE1q8KYKo6NtsdvgKj7tV8SPPpOzEnEO6uUcY3wOtCZbMxNwvxKQcYIr0qC3jLYDhee55Z9a1S6VYcDSXSx44fHxpjb0NXM7+U3B5QYFxuxz6Uu4XzNdVqOi6dGo/h+oRjGTwyDOf16UCubWSBzxFXHQpvWku0WMXs6+ZpjAvmavPl1qODimSruF8zS7hfM1b+hpUEq7hfzGl3C/mNW04oNT3C/mP7U/cJ+Y/tVwFWLGT0oDJ3C+Zp/Z182rYISelOIiDg5qdnpkFqD1apQwBZ4jk++v1opBBkc6m9uEdWPIMuD+ootGgtz43+Y/Wo07e+3zH60jTiS3pU9MedMGpx0pUh0oBjzNN1qR51HrQCqQHx/SmH/AJtRPRrBrtxJjwh8Ln/Olbo5Np6bpYuPvDkleYPKus060VFC8C567cqu0+K3jY5jyiDko96jsFvHdPtF3PFvz3wK58stt8cNBzxzquELtGQArZ5HNEYomhK5lV1O+G2Iq2GAWkjd3ujYyj8jULu7ZZPFbjIOyDy+NSvxbI6BVEssSuT4cnnWKe5gjkZO8DHh5LyqdwZUidzakBSCJD0oKBNJIzgeI8sjerkT6m620suUlaNuZHKqr69aGMRtfI8OPCJIix/elLYyNwlkbvPMcqxnTrgyOD4lP4SOVPcGqB3oEjFl7s/IuB+1YuB+EnBVTsP/AMrrbbSoo4+MqQc9frUGsIX7ycIXWM8BI5ZNVMkXBxkkZfbADjr51U8bRvwOCrYzg9a7mLS47hE7uIMTtj8w6/rWS/0IyqkLKUQHEc/VD5NVTJFjj9/3pYrXfWVzYztDdRcDj8X4SPSs1WlHFLFOaVASUVqhx1rKla4h4c1NONHDtsKpcHPlUu8PnSwzdc1JkpYbqcGqpXdpo1d2I412/UVeYjjyrMVIuI8/nX6insMjnxt8T9aRp399vmP1pqqeJPTHnSpYpkVIUuuKQGKDI9aj5451I8zUeu3OgLIOEuOMZUbkdW9K7PSIYuA95IEQR+FMcvjXLaZjicqAzqOIZHKu00fTluJdMg4iZJnM92TtwIOQ/WsuS9NOObrptB05ntlkYjhZu84gN8chR9bAjHcjDMN+Ic6t09AyKI1GegGwUeposscoVcMgI64riuV27vnUc/NAzKEkgHljzquGzdAwVFVjsrOM4+FdFJA5OTCkjgbFTTLDLsyWIUhebP1qpnU3COak7O3V5MHu7pnBIwCcVsGjRwJgRqcdc7mjLrOY/wCSvETuQ1YbhgkgWRGhXo+eZqvuj4gXJZwI/Dgoc7hqz3dsoYloxwHYGiGoyPwn+XMuNivMUPaUGMd1JuRvG4/el9VXyEPaulvcEDKs5X4AUNERglVUZXjf3lbka6KJyGKMvjfbgByCKC30SRTyGPxWrHxDqjedbYXthySxbEnAuI4zvzK/hqvU7vgjIgn43JPDxLjiHXDdDVUf3SB1uMBvxpvj4is1+92gBlWNyW4Q3u745AVrHPa5jWLtbxQZeIcHhRuWfj5mgLjB/XbNHL9uIPleGTizwkdetCLpOFgxBwetXKmqRzpdablTjnTSuhxnetZKhNqzwLV0hAXFTVxDvPOr4TkVgLHirXATgUrBG0DI51Q6jvk+dfqKln1qCDilTP51+tSYa/vt8x+tNTv77fE/WmNa/hBCnpUqAbG9PSzSoBj1phjNPUfhz6UAc7MaadQ1CO3ZGVZHHHvzQbmvR9KiM2q3tyECRnEUUY/Ag5D41zP2d+BridCHlERUZ/DvXZ6YY4I555CF432+J/2rm5b06eGduis2dAAzRRr0A5/rRFY4W375nzz8VAE1fTY2SMR99IB7+M70Zt5reaBX4BGW6gYrljqrQURccDSrjqKpl7sL4pp2zV/dygFkkPDmst3MYo8vMFUKTy3p6ENxxAfz7iIDqBmstzLK0ZEF3HcqeSMMGsy60h417yTj4sDbpVssun3LCMSqZDttsRTl6VvsNu3iDESRNC68iOVYJgyYaccWfckHLHrRWSNhhYZVZRswbrQ5wI0l4F+7XaaM/h9RThWs0sqx8CqQMHKvnlVc0HtGM+B3HiPRvWpxW/fq0TL4E3U+lbQjPEEAAaPffrmtcfWOfjk5EaI906oUPLP4hyxWZ7uOFuDgfhBxIjHYj0PQ0bugj+EqpZW3B6fChN9CjApMgjk5KQMb9CfOt45LAq4tkkkKREFUPhJ6qenxoXqUK4aEuF4TkEDn6UUghlbiSQcEi81P4qhcxxIU7th3hYHhO4GPOmTlPiCPjVka5I2qy/iaG8mHGkgD5LJy33qy0j4mqrekroY8DlVdxtRNYfBsKyzwEjFZzLtdgV+KtcBGOdM1qQeVaLK3Bfccqu0pEyDgEA708KjvU3/GPqKMQWxKYK86yLbqmpxxdOIEfvWVyXpzz++3zH61E07++3zH60xrf8MT01PSoMxFIchSNIdKAR601OeRpuW9AdX2Due5GoxqxyVBx/012VrBc6tYxQWajj4iMn/l+teadnro2mpZALCSNkI869i7PTJpnZi24hiZkLO+N65+b108KzStHm08CG54WwT48UfgWOS3CsdlOdq5G21LWtZeSHSLY3GN8cuEeprFY9pZorqSC4t5opkcqyupALDnw+dY3G2b06Ot629MJjHBwMQCM/rVM8MILNIeLPMedDtFvl1OIyo3hA8W3I0L1bXo7dyFy+M4FTO1abdQjgRmaFE4uu1c3c6fdyqGiHA/FxcQ61ml7ROJQAjPvnA/85UTsO0klyoKWbjOwaQcIPwzWs6/CdBM0Wox8TNxll94enpROykeWJSwIJTgcnmw6ftXQWdxBeIVlADAHbrmst1aCFWkXHCV2APlU7l8LuesduqwoVxuU+lYtRkeIJgFeIFs/Ctqt3r8RwCux+FU3wWaGQE7BOFfSqnqcu4EMgvbUSAL3qrt6+dZr8d/wlgA/DvtjlVMdw1lexq2O5LsM5/860ppwLiR2YluEYDDr1reOW+qFiaQMGOGU5RqF3cOGcJzBySOtbrqYxyju38D4YgD3aD3c5F49uvEOE7NTQD6lC8d1lyqhhkKOlXWIwBsd6hfAvcNxgceep6VrtFAwfSllTkajIEUAUwIbc4rLcvwqaHteOpwKmY7VaLvwE79Kts41D8YXi9KBe2nrRjSrtCmGIoylglHO/iiizwsT5AYoPI7SXaygAHjGB+tEpJIzFjiByOlZIYS0kbEc2H1rKLco/vt8x+tNg1Jvfb5j9aauueOcqVKlQZUsGl1p6AiaanPWm/2oAh2ejebWbaKNSWkPDt0r6An0uNNPtYwgRY04WycknFeL/Zjarc9sLZ5WxFbo0rjzA6f517tvcDYjlk5rj/kZf66df8AHx62z6DB/A7cJp7xqHPEytvk/Gue1DsxPq1wJLrVpndbgzJxKAEPUj9Nq6mOzCqANs53NUXjpGBb25PeybZHQdaynJlJrbo/rlu9KNOht9Ms7xLTHDMfDk+mK5qXTxOyqPeYgE+XrR3Uj7Pa+AAbYArFp8q99E8o2JCn9aMbZ21uEkarDQLKwkPeoZctgrj3vX4Vs7aQDUtLtBpUMD3NnJlYJl8DAjB+FEprcxkGHdQOZ51DvAsXE8QYDngVWOdlYZ4TJ5zpOj63YTwRXMvEzMRjOT5711MUNw0ZRgWOcZxyoiJQXVbdAjs/vMvIVv8Au7aFCjeI+83PJpXPvZ/OppzMkaws4yAx55obezBFdSQ3h5AUY1+QNLnAkPPIwK56eZnWVnwoIwCB/lVy7GunLahKnhMrcUayE4/X/es3tizvKVZjIN2A32qOrIkYKtkGMBseZzXS/Z/osE0s+pXqgx8YYr8OldE8cdm8tMemdntS1abve79mtFx99JzI8lFZtf7NR26XE9jqBnuUHE8ZAxgeRFdlf6tLqt3PHAJY4QOGLgXCP5gGhum2JaHUmlI4LeFxjz2NG7+2v9c148wjY3EgkI8RG+aKRgJEN/0rFp8EiRqZI8A5O1bpmxH4RtRaxk0HX0m2KGnJOa1XbZJrLV4+M7TVZDM0LcS4+BqvrT86ohRNTeQABVX4Uf0qaOXgVyFYMOfxrj4R95jej2mjxp18Q+tY8mM00wtAG99vmP1pqdvfb5j9aatmRUqYUqDPSphzqVARNNjanNN/rQHZfZUvF2mmA/o2+or3SzQLGo64514r9j6L/Gr+YjBW24AfLJ3r1xrxYYCS+FA949K4ubvN3/x//AhNMiDfPKhumxC71d+IYCLnNUWssmoRSzE8EYBEQP4m/wBqbRNTjgaRrtRFOxwwbkQKx623/FVa9JA91IgbCDkMdaHJOsLKskJ7sHdsVK61PT4LiW4ugCoJYRgZyKqm7T6fqEbN7M8ERAwZBgn4CtNb/BzLrTsLR1aJCknGpHhPnV/BkHh281865Xs9qExtMNGe6DHuyfKuht7tXGVPTBHrUWapa/Su8CwKRgnI2oTPdjgEQJ8HI+VFNVmTus9cVyVzIqztjOGFafMG+mfUrt3li4lPEoOStDhM5UOdlJP71p1Ustqzr7/TFUFQLVUO+Vz8KrGaZ3IA1KFrjvG8yDiukT2vTtFggjUAXSkgnpQa8HAEBIALgZrrpby3btLp+kTgBLe3EvmScYANaysZJtLQ7eWCJIcSRwTp90jfmHPFDGu0suy2ryKSZbq4NvH5+prrNQmggCzK/wB1Zxkg9WkI2UCvLNe1aZNQtbGFUEdmpaVT+KRzxHPqM4pX/XbTKzHE0VgI4FXoFwaGXUZHEB+lFX1J7iPgSNYgebDrWaRAV6bdanHe+3PdOXu0YPVHCaJ3wUyErWE4FdOPjCxTwnNS4KnxCm4qomizhGeNt6O2ndcUfQhht+tAbeYJseVbY7xVePB/GPrWXJNrxoO/vt8T9aapP77fE/Wo1ogwFPSBpUAw55qVN1p6AiajUjyNMaA7z7JTm81NQNzEpFd/q0U1xJbWg2jlfDH0HOvOPsnlKdobtej2Z2+DCvY5LYTRRyb+DfIrj5Z/0ru4L/hnEggRI48BE8KActqx3lqt5IGddvLyNQ1WO/tLcXdpGsyq2DEefD5isvZnW7rXLGa7ttPd4rWXglVDlifQVl8X2NupO1UfZp2vzdynji90Rk1tk06ONSXt0aQHA49woq1u0WnpIEaK6R9/AYyCapbX7e4MZhtrpkkysf3RwzennW0uWtFqRbagJheNUA2x0rZM4TgliyA2zD186C+3RyR94Le4WNZODiMR3cc6JJMJB3aNnCjiBGDv1xU5S6Eymz3s5dQoOR50BbilmZTXRyWjGPIOV6ZoT3XdyFTjibO9KHaFGMvG5kzjPCKycf3BHkcUVuVwOEHYfWufuZChwTyarjPK6QijN5qmn2ijPeTjI+G/+ldrp1ssGq3ly1qs17MSEdugHIVw1lqCaZrlpeSrlIZMkfHau21zXLC0VL0XUaxIeIOrZz8POrqce6o1ydNC0R9V1Fg1yMmKI8lc8tupryCO7ZmeWZ8yyOZHY9WJ3rR2t7S3faS/MsuY7ZD91Fnb4n1oGT67Vpjh+3Pycm6L/wAQ4fdbaqn1FyMFzj40NyD50vTFVMYy+q0yXPHzNUl6hSIpyaK1Lizyps0w2p6ZFk1KEnvY/nX6io1KA/fR/Ov1pXwyf+Y3xP1pjTv/ADG+J+tNTBgQafHrSwKXWgEOdPTDnT0BE03pTnkaWBQBrsVfrp3amwmkbhid+7k+U7fWvoDTJeK3MTHOBj9BXzJuuCpwwIII6HpXvHYnWV1TTbO7zkyp3Uw/LKv+/OubnmrMnTwZdfLoJyYBmM5JOMHyoNaabHY6lcXuk3E1m064kSLdWb82Oho7eDiTOfd3NDYgyuSNj0PSuaWy9O7HWu42pNqntEVxLNCV7kovFEOL5vjV0k8Vjp9oi3chntVLKWi2ZjzyB0rMLmUEBkDYGxqu8nEqL90FYbb+VbY51nlw4WsWozazHcG20a9jlMsyzmQoAiBvfUDzxVWkaFHpondr6e7vJpOKSWTrvyFSWYmRYoyee4WidlDmUZ5Kcj0ozztgnHjh40XQEcGCeQrmHctcseajlRrXrvu14F3wNzQC14mVpNgOWaWMTaq1J+BW8PPrmuVlfLls5APXzorrlyclEOSxx8KCy7eEDiReYPnW2MY5ZdsN47NKxPPz9KD3llcS2r3UNu8lvD77gkiMn0ovKOIMWx5n0FFOxbiO7u5zGJfZeGZ4GOzp7pUj9a1xm658q8+PnjOeuedPiug7caRDpOuyNYRPHp9z97AGHuE+8n6Haufwc4I/SqZkBSxvSH61Ic6DNikaliomgEKemp6AVSi/nR/Ov1qJqUH86P51+tK+Az/zG+J+tNTv77fMfrTZpg9MaWdqXTNALNLNSjj4z7wX1NaVsC6FklRgOeDypBiz6Us1rbT5x7gU/rVT208e7xMo86YU5866fsFr40bUTbXMhWyuiMn/AA3HI/6VzIGTjbPrSPu4I261OWMymqrHL5u4+l7ecXcZOM8Q3waaOJfdxlDyrgvsq157ywudLuZQ11bYaLPN06j9K7q3nVEBU5BPM1wXCy6enx2ZY7WSWq9Dg+VYriPh2wSx2okzK0YHGN9wapkKs3CnMbGqitB9lAQzNjAPXHKiiyJbQnz86pbhhjLyuFjA2HU1zWq653jCOHfptTmNyrPLKRHVro3t8YoskDnUdRmjs7MgkhQOlZ7SUW8TzS44m60Ev7qS+m4myIlOAM1tIwyrO7tPK0pB35b8qjJGeEJkZ5n1qYOT4Ry8utbNL0691KURafbPK7nBkIwqn49K1kvkZ3QV7PJPMttaQtIzHGAN3boBXoPZb7P10mJrzVAZtTuI+BIQfu7VDvv+Zs10fZPshb9ngbueT2nUXXdz7kXyjz9aKXZbDKhOW3Y+frWmGOrthnnL1Hmna/s2+qaZcWNpmb2NWmhlx+IDL5ryK3t45rcuMqehznHpX0/ZWyRyYQeJmGV88/714R2qtrC37VavBpW9ktxlB0D48YHwNGfVTi5J42Q4cYNNjyo81pHKgDg+h8qwS6fKk6xIAxc4Uk4FTKqsG9I1vu9JvbMFp4fCObK2cfGsTIwGcGmSvFPmkP3pDegEaeD+dH86/WmxVtvGTNH86/UUr4J67nRvst1LUbYXWoX1vp6ybxozAsR54oN2m7Ear2dlDT8M9o/uXKcqw3817ZaqyT3c8zxnwMzkjh6V6d2N1EdoNKuNIvwZILiFuHi34GA6UTZvJBYzlgI8OSOQNWppF0+MhUz5mtl1ZW9jFxpd/wDExStG0I54BpI8jqCSaV2ErbRbThK3NweIjbHLNZbjT5rJfaLWRmjHvEVobOME1s06Rjx23EOCUYweVGqAy0uRKx7zhXPILWkhlPhG3qaFugiuCgwSj42otLgNuKeiYbu2WXJVQrjfI60Pxg78+oo22OEGhVxGBM2OtMH0y/utKvor6xkKTxHIPmPI16hovb3Tr5MXbC0nfAZTyJ9K8oZfMVr0i2EuqWCuAFe6iUZ6gsAazywmTXj5MsPHun8Rtw68cojYAeE5APlUJtXWMFUII64rutV0LT9Ys5Le6gWWE7KyHDIRsCpHKvLO0HZbUuz0rhzLe2J3SYA7DybyNZzjsbzn+uj6jczXI++mEadADzod92h8O46HNZUmhYM3dDlsTv8AvVcjZwAoUeY86qY0rVl7c5wN9ulZLVJr65W3tI5JpWOAka5OaFanqUNtcNCitczqcOobCqfLNXR9pNaW1ktbCWLToJFw4tk+8I/+znWkxjHLP9PTdB7AO5RtUcFlPihicEL6M3n6V6FZadbafAkcEaqBsAq4FfNWia1rfZq79s0m+l4i3FLDM5aOX5h516b9nPb/AF3tL2pOn6qLWO3a0eVY4kw3EpA5/rVzLXUZXd9enFQynOM0NZGaTJ2INE1OUJ6+dMsAeUOw2I5etVvSdOP7d6t/6a7M3d8pX2yUdzaKTzkbYkfAZP6V4PEvBsSWbOXcndj1PxNdp9rPaJNb7RRWVm4ks9LBQurZV5js2Pl5Vxyr1rPK7qpF6HankhWRcOvEDTRAZx0rZGucVKkYbqSKEwXAE8RHDk7MB5eorK2mK5ygUj8O9b3iyp2Az1rMoIVSpPpSuwyvo4A8aYJ8qwT6eYicDajqXlzHseF18n3quaRZgeOMK3odqW7D6c40HCdxWizjXvo/nH1q67RwCQpPwrHbTFbmJSceMc9utXe4U9Etd03UoJ7e+1C1aKO8H/Dk/iUeldd2LH8F0y51u84ooIYW7sHnIxHICuPl1rUYnjluJTdS4KxCccQiX0HSke1GpNIrXAiuAn8uN18C/AU5ek2KYorm/vHdYGaadi+fIGiDaZfRbGBjiht7ruoX/BxtHAichAnBn4kc62WB1J7PvBeTpIzeA5OOGpu/VTtCaK4iyXgdceYrGbwxgsDhjyq66u9ajUrcyuVOwYLkEUPgSF5Q15LKIRzCLl2+FOUqUGWlUHqck0ReXLbHIFY4lIZmiidUJ8IKk4FXCJz+FgM8yMUwuD5IGeVVvFxyFgOdWAcHIZNWIGUcRB/alTjM9sFcBhk4zT9ySADlV6cO29aY0eVsqGLH0orBZ8C4EZeTG+RsKQrFp2qa3pQ4dN1m+t1zkqJCyn9DRvT/ALQe12nyEvqcd9ET44rqMEEeWelDZVaI8Ps5c+gp47a7mA4oooFbbLDJFPROhHbPsveEzan2WvIrknJFlP8AdsfMUOi7WTWqzXFj2as4hkhJrqVpSgPLY7E0MhlVeOD2cExZUkDGfWpSG4nt94nljT3lEZKgeZxsKcuhu0JhgVWwOPjJJJ4fezvnaidtBiPiI8NTtxBIRwiRCPxIf9K3QkRf8xnHkY+VIB9zGCjBcKucknrRb7LGJ+0fTsE/yXJAobqUUcgDYdWB4jxCjv2LWcl52yutQ4W4beHgGByLcvpVYzdKvfETfc/E1wf2r9sW0LThpWmOBql6h8QP/t4+Rc+vQfvXSds+0tn2T0OXULrd/cghA3lkI2Ar5sur+71LULi/v5Gmu7l+OVz/AJAf9I5Ci3YkTjgAjCg7AbeZNXhAFHXzpQAlcBSP0q0KR4cH9qhSCAZx5VthKrisnCwO6nJ9KuQHbIP7UBqdhwmsseDCv61JmPC2x2qqEkwrsevSgISDNVHY5q5lY/hP7VU6nPI/tSCsuRy2qKd20qcaI3iG5HrTupzyP7U0SnvU2PvDp60Xwflyc00jSNxSMcEgZNQ7x/zt+9KlVpLjf8x/erBeXIAAuJcDkOM0qVAI3lyRj2iXHlxmoCaUHIkbPnmlSoCftlz/AFEv9xpjd3DDBnkP/caVKgGFxMOUr/3U/tM/+NJ/caVKgHW7uU92eUfBjUhqF4DkXUwPzmlSoBe33mc+1TZ+c0jf3hOTdTZ+c0qVAR9ruck9/Jk8zxGtEOsanBG8UN/cpHIvA6rKQGU8wfSlSqoGYXVwvuzyD4Mal7ddj/5M395pUqkGe9upM8dxK2eeXO9X2WrajpxZrC+ubYvu5ilK8WPPFKlQEr/WdU1IJ/ENQurnuz4O+lZuH4ZrH383+K/9xpUqAmLu5HKeQf8AcaXtl1/US/3mlSoBe2XX9RL/AHml7bdf1Ev95pUqAf226/qJf7zTC9ugMC4lA+c0qVAP7bdf1Mv95pva7n/Hl/uNKlQDe1XH+PJ/castrmczxgzSe+PxHzpUqKc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Tree>
    <p:extLst>
      <p:ext uri="{BB962C8B-B14F-4D97-AF65-F5344CB8AC3E}">
        <p14:creationId xmlns:p14="http://schemas.microsoft.com/office/powerpoint/2010/main" val="7422888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Bush </a:t>
            </a:r>
            <a:r>
              <a:rPr lang="hu-HU" dirty="0" err="1" smtClean="0"/>
              <a:t>administration</a:t>
            </a:r>
            <a:endParaRPr lang="hu-HU" dirty="0"/>
          </a:p>
        </p:txBody>
      </p:sp>
      <p:sp>
        <p:nvSpPr>
          <p:cNvPr id="5" name="Tartalom helye 4"/>
          <p:cNvSpPr>
            <a:spLocks noGrp="1"/>
          </p:cNvSpPr>
          <p:nvPr>
            <p:ph sz="quarter" idx="2"/>
          </p:nvPr>
        </p:nvSpPr>
        <p:spPr>
          <a:xfrm>
            <a:off x="2133600" y="1714488"/>
            <a:ext cx="3886200" cy="4305312"/>
          </a:xfrm>
        </p:spPr>
        <p:txBody>
          <a:bodyPr/>
          <a:lstStyle/>
          <a:p>
            <a:r>
              <a:rPr lang="hu-HU" dirty="0" err="1" smtClean="0"/>
              <a:t>Coalition</a:t>
            </a:r>
            <a:r>
              <a:rPr lang="hu-HU" dirty="0" smtClean="0"/>
              <a:t> of </a:t>
            </a:r>
            <a:r>
              <a:rPr lang="hu-HU" dirty="0" err="1" smtClean="0"/>
              <a:t>the</a:t>
            </a:r>
            <a:r>
              <a:rPr lang="hu-HU" dirty="0" smtClean="0"/>
              <a:t> </a:t>
            </a:r>
            <a:r>
              <a:rPr lang="hu-HU" dirty="0" err="1" smtClean="0"/>
              <a:t>willing</a:t>
            </a:r>
            <a:endParaRPr lang="hu-HU" dirty="0" smtClean="0"/>
          </a:p>
          <a:p>
            <a:endParaRPr lang="hu-HU" dirty="0" smtClean="0"/>
          </a:p>
          <a:p>
            <a:r>
              <a:rPr lang="hu-HU" dirty="0" err="1" smtClean="0"/>
              <a:t>Missile</a:t>
            </a:r>
            <a:r>
              <a:rPr lang="hu-HU" dirty="0" smtClean="0"/>
              <a:t> </a:t>
            </a:r>
            <a:r>
              <a:rPr lang="hu-HU" dirty="0" err="1" smtClean="0"/>
              <a:t>defense</a:t>
            </a:r>
            <a:endParaRPr lang="hu-HU" dirty="0" smtClean="0"/>
          </a:p>
          <a:p>
            <a:r>
              <a:rPr lang="hu-HU" dirty="0" smtClean="0"/>
              <a:t>NATO </a:t>
            </a:r>
            <a:r>
              <a:rPr lang="hu-HU" dirty="0" err="1" smtClean="0"/>
              <a:t>Bucharest</a:t>
            </a:r>
            <a:r>
              <a:rPr lang="hu-HU" dirty="0" smtClean="0"/>
              <a:t> Summit</a:t>
            </a:r>
          </a:p>
          <a:p>
            <a:endParaRPr lang="hu-HU" dirty="0"/>
          </a:p>
        </p:txBody>
      </p:sp>
      <p:sp>
        <p:nvSpPr>
          <p:cNvPr id="7" name="Tartalom helye 6"/>
          <p:cNvSpPr>
            <a:spLocks noGrp="1"/>
          </p:cNvSpPr>
          <p:nvPr>
            <p:ph sz="quarter" idx="4"/>
          </p:nvPr>
        </p:nvSpPr>
        <p:spPr/>
        <p:txBody>
          <a:bodyPr/>
          <a:lstStyle/>
          <a:p>
            <a:endParaRPr lang="hu-HU" dirty="0"/>
          </a:p>
        </p:txBody>
      </p:sp>
      <p:sp>
        <p:nvSpPr>
          <p:cNvPr id="1026" name="AutoShape 2" descr="data:image/jpeg;base64,/9j/4AAQSkZJRgABAQAAAQABAAD/2wCEAAkGBhIQEBUUDxIVEA8VEBQUERIUFBQQFBUUFRAVFBYVFBcXHCYeFxkjGRQUHy8gIycpLSwsFR4xNTAqNSYrLCkBCQoKDgwOFw8PGikcFxwpKSkpKSkpKSkpKSkpKSkpKSkpKSkpKSkpKSkpKSwpKSkpKSkpKSwpLCkpLCkpKSwpKf/AABEIALcBAAMBIgACEQEDEQH/xAAcAAABBQEBAQAAAAAAAAAAAAAAAQIDBAUGBwj/xAA6EAABAwEGBAQEBgIBBAMAAAABAAIRAwQFEiExQQYTUWEicYGRFDKhsQdCUsHR8CPhkjNyovEkQ2L/xAAaAQADAQEBAQAAAAAAAAAAAAAAAQIDBAUG/8QAIxEBAQACAwEAAgMAAwAAAAAAAAECEQMSITEEQRMiUQUycf/aAAwDAQACEQMRAD8A8TQhCgBCEiAVAQhACEIQAlRCEAIQhACELRu+6X2gRSY9zgYljS8E9wPlPfRBs/CeiIXbXd+GVpc3FVcKUtPgILjmNHAZBDvwyeBBrsx5yC1wHbPqluHquJhIuzP4W2kA+JjspGHEZ/8AFU7w/D62UxibS5jI/I4OcMhMt11T2NVzCVTVrI9hh7HNPcEfdRhhg9kJNQnFhiYMHQxl7oDChRqEsJIQYSJUQhNIiEIQRCgJShAJCEqIQCIQlAQCICWEQgEQlQgAISwhAIlS4UQgEhKGqazWV1Rwaxpc4mAAvSuH+CaFAB1cipaP0Zw09I380rVSbYfCnBIqkPtYIojNrdC+Y+i9Is7mUGYaNNlMDQN8P/KFRdTOLCySYyY3L36BW6d1bkfc59gsss9OjHiLZr2IeMYynPLI+oWsyuxxygj9LoP11j0VMXc4fKIny90nwVXRseZ/gKf5I0/htadS1BogQOzT18gElnfS/wDsGEwcMmB7+fr2WJXuGu/V510GSmo3LUgBxnvrun/IP4KdbjZKri2rSa7IkOI1gZjPVwWafw3u60tcaDnseYjxkhp2BG8ytStwoajfD1yO+XlpmsK2XBaaDi8YhqDr2ghV2Z3jc5f3ANazg4mFwa0hmEl9MtEmQNWvnaFxVW6quZDC6BJLRMDuNQexC9bocZVGnDWEgZTvlkB3/wBpl/8ALcDaaIc12E8xrC3MxkQHZZbt3VzLbK4WPG6gzPmfumroLXZBXlwDRVPixMGFtRu5jRrhuFh1qZaYOvv7KkIyEhCemoGzUQnQmoIiVCEEEiVCAQISwgBACEuFEIBEQlhOAQCBLCWEsIMiA2ck4NV+47KKldgd8sy7yCA7jhS5G2WiKroNWoPCTsOy3rLSe6sKVPOo4S4x8je56q9d9hpimazvFgZ4W/lHT2Wrw1QFFpe4TVqHE5x11yHosbfXThj/AI2bPw+yhTkiT+YnMnLVU30hJhX7beXM+2pjXYdVXw/6Wefvx18csnqJjFIHH/Ss0qOQUvKGxCjqvtGa+VaoajPz7d1K6zSJJH2VOtTLY7lOeDcro7KGiC6ADv3V2pSY9sGC3pkuNbepbkcwYH/tWW3wfymRuJW+Oc05c+G72zuIOFaRLy1o1y7FZliuaRh0afA8dDGWe4Oy3Lwt0QQTBMz+xHun2VuH/IyH0n/M39Lux6FKWbTljZHmN8/hrarK81LNFWmDiw/pO5LTq3PZcJflnc0jGzluzyGhz/Kdx22X0x8Y2JHiaBDmE+IDeOuui83/ABK4MbUpPq2Y/J4w0aFpyIHQhXKwseNISkJFaKRIUpSII1CVyRBBCEiAVOAQGpQEAAJUsIwoBEBODEuBA2anAJwpp3LQNmBdBwdYTUriJnfpCw20yvQPw4sADsbhvp1Sqsfrv32YMospt0cA53WG5/UpWgkjy00Vm0vBJI6Bs+SnuyxCcTyA3vrHZc+Xtd3FdTZadjORJ9tPqrDWRsktF4MmAchoMp9k6lUB0z6qP233tOKgjPRNFTuEEgmNlBUrMaDiIGcKtjUWDUkbH1VC1vI0kR10Upr03ThcMvT6HNQuBJyk/VKqmmZVf16pgrFvYbnsr1ou5xAMZHcd9ln1aBAg+Q9VKu0Q1bQ50nUE99D+6s3XWfSyBJiSWdW7yozRgayRvspGPIl8w4CdJkg/ZVg5ua+N6taKT2F2TXfq2OWj/wCVzlltTnPfSf4mlpOGNR1HcLPvK8s5b4QQch9o89lHdd4kvBIiBqDlOoI7dlq5tPPONLjp2eu7BiEmRoWEbxuD5rmixevcdXQ2tZxV1wmS8d9QYyleXPoZ5ZjY6fRbRz5XVUSxNwq6aKTkoR2Uy1JgVw0UhopwdlPAkwq4aKTkJlciCmlFFWxQT20UI7qnKSiirooJ3IRod1IUE4UFdFFPFBPqXdRFBOFBXhQT20EaHdSZR7L0XhR4ZRDy3CAMgMhquL+HXYU6kUabBphBPoCoy8jXhy3XR07fLC89cuixrwv9wmXGI1H7SrPw7nUabRqRicPPRZd431Z6BwGmK1QDMYoAPQAAlxXLb69PHHU2hocR+ISc9nTn6rprLfoMGfP2AXn1o4ip1AD8NSY0ugAPdzBlk4t1De5U1hoPdUa1uIAujOY6wDupssbYWV6jRt0iZIESsq+LU2M3R00G85rao02MpaDT7Lzy/wCzvNTpSJyOu/RJcxXDxQGvJ17TlpE/f3Utn4oqEzikH3CxatSlZgCbKa2UkvJa4j9QaNB5q1ZOK7A52B9l5LsvleHCSPuqktZ2yV1t28TPJ1DhEEGM4+607ZbWOZIGE984MTr0XK/D04xUJI6jY988lao2l2Atd6T5ayl2/Q0dabfA+ufmq9S9AW5EaZjtp+6Y1mIGVz5JY8jTcKsPpc082uVa4kDXee3RNslrNNwiMnzBzBBIMKOrTDwDMATv2/0prHGX5iM3CJBGxE/3JbOK/XU16jXWd2EFzXNILT4cyJAxb57ryy8LM3F4QWmc2uzPuvR7rqgsdABYQepG5GS5O9qJc7xN5cjU7kbytcXLzVzPISfDrR5CTkq9OXuzTQSfDrS5CaaKeh3Z5s6b8P2WjyUnJT0XZWFNSNoqbCntaknshFJLyVYDEuBItoW0VIKKla1PATg2hFFPFJSwnhqZdkQpLXo0XPdSaJ8QjzVDCul4fewNaQ3xsnvJJy9Fnyzx1/ie56dHaLC8sDWYGU8IBJEvEZGMKqWe57NSybZg936hmT1JxGZXSWRhdRBfEzr16p7GgDPNcOv293GTTHsl1UXaWVtPuWt/hOddVMYhRptY1pDnkbuOgEb6rQr2gAhoDnl2WFvnqpsnwwAMALj+2aqe/RNS+MC31S3w/ZT3dQDi0QCROwOuhzUVtDS49iprA8BwMQ6fQ+qmz10Z2WJalzUhixMDQ8eMkHPuT1WTU4AsJMtwidgZzO8RquwZUkKnabqp1NabT3IzVS35HN0mV9cnZuHBZHf/ABqznzly3guad4xCCDn3V6tZTq5gpu3gF8esrQqWZlE+FoYeoUFa2TvmNd1nWtxk+MOrVY3wz4pnxDDquc4mqBrC6RIG3mugt9oJd4CNN88+/RYt50Q4BtQNgjOMv7mjG/2Lln9K5OyXvLMzAnLzlaljvGC1wz8IBA/vVYdpuxjThBLMwAevaFvXPw1Vc4aCjEcwmP8AiNSuu2T15mGOWV1Hd3E0PYTlTdAl2k5ZzsuWvm0lzy3FibJg/wAFdTZ6TLNTcKVenaHQMTMw5giM51C423VQ55IGHPMAyPRa4euP8veN0qYEhanym4lrpxm4E0tTi9IXJaBuFEIL0hcqPSBOBVfmpRUSLVWQ5OxKsKiOYg1tr04OVUVUoqpFpbDk8OVLmp4rIHVcxroeE6WIlx0GS5TnLqOE3nlvO2IAeyy5r/Suv8OX+WO5ZeBIw7BJWvPYa9N/dYFa3cthJzPTcnQAKzYGPAxVPnjToOi4ZdvodSQ+9OMG2AA1Bk/UgTHRMsPGLCS4uDpGR7bQorysLKw/yAP/AO4T6hcrb+DK2tlyOoG310VT/Eb6ujtXFVnpHFWIA2B1Poko8bWasDy3jL0WJdP4aPeS+2jE8jQRHutej+H1lY4EU3Yhnm8lvaRuqsEz3XS2O8yabXwQCB6jqtWyW0OWZQMNh2bYjtHSFlWi2cioAD/jd8vY9Cp+HvboL0e07bZrAqNAnPJSWm2SO2WYzWW21Ekj29uijK7GtM2+7NhOJjoc4wRoCBv5rItdpwg48zvH7LobxpFzBIzDv2XN3gzOSJy/sp4Jyu5Yx7vsQqvBf/0mkmeoJkBatuvO0V3YLMDTpNEY4+gU9qud3wwdTyMwBH6t1pcMXW6lZnh7iXNJ195AV5XfqeLDr4w7nut1IuqOcTDXAnuVA+st+93cuxMjJ1R5J8pXKOqLo4N6teb/AMhlvOT/ACLRqpjqqqc1NNVdLzdLnMTDVVUVU3mJ7HVcNVN5qqmok5hRtWkYelxqEJZUhMHpQ9QSllA0nD0oqKEJQUBNzE8VFXlOaUUaWOauq4QqE03g/Ljb74c1x0rquDq/gqNHzAh3phhY80/pXT+N5yR2lawS1jwMg4H2mFUvO/GUo5hAdnnstq4bU17S1xz/AHCivGwNBMgQcwIBErinj2/rnbLxLRJAaTUPRoL952C3LFfAxeKlVjb/ABu/hZ7KuB0BuHyAH2WjZrxI981Uq9SLz76aBIZVjvTcP2WZW4joTD34XdwW/daDr2MZCfVZNstAqZPZiBOjgCPYp2iYyrNC3tf8jgc4yIO6s2qxio0tIkZZjYrnhwnRf4mNdRdlnTe5n00+i2bqumoyGtqvNMDPHBP/ACyU7TljqmULG4N8Xv1VDlgE9dl0dueGCBsFzlB5c5xOwJG3koCRpkGdM1z97MaG4t5gd5K1BaIB6yVjGpzrTTpnTGC5VijbYsQx1KdMThawOdAyk9fILUvK2MpsccgSAwDQnuprLdrmOdBjEDPQkaCdslmcR2WlZrK5z3cy0kRno2dITkuV8O5zDG2uL4gvTmvDW/IwYR6BY5clKbC9DGdZp4HLn3yuV/ZsppKdhSFqpMJiTSU6EhCAZiRiTiE0hAMCcpMCUMRobRQnBqkDE4MRotog1ODVKKacKaNDaGEoCmwJRSSLaEBbPC1fBXg/maR/fZZ4oqWh4XAjUGUspuaXx5dc5XeXfbcDz3K6B1bGI9lxtnrh7Q4fMNR22W/dlcu9AvOs1dPoJd+pa1lOLSfspLPYic4MbZJ1rtBECI6qzZq4I3GWugRptPiCpTgdO0QoWMdPQehV+o+dxl3lLSp4vPqgt6MborBt4azyVK21wwQM1jV7xOHshFT2+8cRjf8AlQiq1lKSczPtG/ZZ9nqGo6SIaPmPQZZSsjiO+8i1h6hOTdRldQ0XtLzOmZ+qzqN5Gk/nDOHCfKVmUXFxganXynNaTbIHUyT8uNgA7DxH7BbzCfHNeTU7OuPHHhD6cmQesTHdcneNvfXcTUJOcx/fJK76dBkPZNwrfDjmLzub8rLlmvkVeUmuoq0WpCtnMp8tHKVmEQke1U00hpKyQmkJFtWLE0sVgpkBUZghKCFBzECojY1ViUoKr81KKqWz1VkOT8QVQVU4VUrRpZlHMVfmo5qQ0tB6cHqmKqXnI2fVtXbb8Du39kLp7utgacj3H8LgeetezWw4Ac4Mg+YXPy4e7j0PxeW+4139vtoc1sFVaV4AbyPofJccy+nNGEkOEyCpaN4nItLQ7MkEyNekLLpXfOSadnRtcnp2nVXvjg1uvmuHZfJ3LO40gdQi0320/nkbD03S60Xkjat94B28KCn4/bqsH4svPQBaFntEAuPplJlRcdHMtrV83hToUsLcstozK8/tFoNR2J3XJbV6f5HEuKqtotpjE4Z7du62xmmOW6js9LAJdkTt22C07S7BTY3cjG7zKp2Kzmo5uKYcfC3fX5j2CivO1TVdBkAwPJuS0wnrm/I8w0l5yOaqPORzlvt53VcNVNNRU+am85LZ9Vw1U01lTNZNNZGx1XTVTDUVTnJprI2Oq2XphqKrzkhqo2OiDmpRWVTmoNVG2nVc56OeqXMS8xLZ9V4Vkorqjzkc5Gx1X+cjnKhzUvORs+q9zkCsqPNRzUbPqv8APW9cTOZSfuA8ZebVyfNXe8FXM/4R1c/9OpVwtEbsET7qMvjXhx1nGLWbhJBUBaujvS7MR0grnrbYHjJpg7qMcvHXcNEwk7ynCRpqsd1Cow5k+6mpW5wMK0f+tilXdMEkK+68YEDRYZvICBGJ3QKY1MIxVcv0sGp7x0SsipavCv8Amdpmc9CqtF7q9TJpfGjdB5uOgCLNYatpcAQ4Mnw02gl7vID7rtbs4JrOAY6LLQ/OPmqkd4yBPqiYXK+DvMf+ybgHhk1q/Mqw6mxw5jh8s7Um9e65D8QbvFlvGtTYMLC7GwbYX55eq9vu+kykxtOiMNNohrR9/NcV+L/DAq06dqEgtinUI2Dj4CfVb9NRycmfevIfiEvPUd4WN9F0OGvykZg+qqYyoR1Xeek5yp4yjEUDrFs1k3nKqXlJiQOq0ayQ1lWxILkHpOayOcq2JGJLY0ZiRiQhBllEoQlQJSykQkdOCchCCCRCEAq+huDLma27KNJ2jqIcT/8Ap8ulCFtxzex8cteNAseWHVriDvoVlWqzAmdvLuhC4b5Xqz9My13cHafwoqHDhJyg9Z2/lCFVtExlvrRpXE1jxTpgGu45uOYaNyuwuj8M25Oruiczo6o4d3aN9EIW3FJb6w5718jrbHc9GzNijTDJ1OpPm45lRlpLstPZCF3fPjzt7XKDIVHjm0NbdtVr88QDW9iSIP0QhSHkws7KtPBUbLYy7dwuQve6nUHxq05tPbuEIXPYtQQhCzBpQhCACmoQgBCEJw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028" name="Picture 4" descr="https://encrypted-tbn3.gstatic.com/images?q=tbn:ANd9GcSvB9mqmyHZ-k5c2SqBbnycAoFc7eYEVk7B-3XpzXjFHLWPZZuk"/>
          <p:cNvPicPr>
            <a:picLocks noChangeAspect="1" noChangeArrowheads="1"/>
          </p:cNvPicPr>
          <p:nvPr/>
        </p:nvPicPr>
        <p:blipFill>
          <a:blip r:embed="rId2" cstate="print"/>
          <a:srcRect/>
          <a:stretch>
            <a:fillRect/>
          </a:stretch>
        </p:blipFill>
        <p:spPr bwMode="auto">
          <a:xfrm>
            <a:off x="6343833" y="2071678"/>
            <a:ext cx="3884059" cy="3429024"/>
          </a:xfrm>
          <a:prstGeom prst="rect">
            <a:avLst/>
          </a:prstGeom>
          <a:noFill/>
        </p:spPr>
      </p:pic>
      <p:sp>
        <p:nvSpPr>
          <p:cNvPr id="1030" name="AutoShape 6" descr="data:image/jpeg;base64,/9j/4AAQSkZJRgABAQAAAQABAAD/2wBDAAkGBwgHBgkIBwgKCgkLDRYPDQwMDRsUFRAWIB0iIiAdHx8kKDQsJCYxJx8fLT0tMTU3Ojo6Iys/RD84QzQ5Ojf/2wBDAQoKCg0MDRoPDxo3JR8lNzc3Nzc3Nzc3Nzc3Nzc3Nzc3Nzc3Nzc3Nzc3Nzc3Nzc3Nzc3Nzc3Nzc3Nzc3Nzc3Nzf/wAARCADDAQADASIAAhEBAxEB/8QAHAAAAQUBAQEAAAAAAAAAAAAABQABAgMEBgcI/8QAQBAAAgEDAgMFBQYEBAUFAAAAAQIDAAQRBSESMUEGEyJRYRQycXKxByNCUoGRFTNUklOhwdEkQ2KC8BY0RHPx/8QAGQEAAwEBAQAAAAAAAAAAAAAAAAECAwQF/8QAIhEBAQACAwEAAgMBAQAAAAAAAAECEQMhMRJBUQQTIiMy/9oADAMBAAIRAxEAPwDxiSBeNtz7x+tR7hfM1e/vt8x+tRphV7OvmaXcL+Y1dimxQSruF/Mf2pdwvmatzSFAVdwvmabuF/MauNN1oCruF/MafuF/M37VZ1p/3oCruF/MabuFx+InpVx+BrTaWU1033akL1J/0pU2NbUMAUJ32xWmDSJZXxwsB5nauostElt0QNCx4upGaO2mksSirF4W58f0FZ5cmmmOFriouzsLkh7h0PkVqZ7K4DFp2UDqV2rv10xDlXjRDnYNyqE1q8KYKo6NtsdvgKj7tV8SPPpOzEnEO6uUcY3wOtCZbMxNwvxKQcYIr0qC3jLYDhee55Z9a1S6VYcDSXSx44fHxpjb0NXM7+U3B5QYFxuxz6Uu4XzNdVqOi6dGo/h+oRjGTwyDOf16UCubWSBzxFXHQpvWku0WMXs6+ZpjAvmavPl1qODimSruF8zS7hfM1b+hpUEq7hfzGl3C/mNW04oNT3C/mP7U/cJ+Y/tVwFWLGT0oDJ3C+Zp/Z182rYISelOIiDg5qdnpkFqD1apQwBZ4jk++v1opBBkc6m9uEdWPIMuD+ootGgtz43+Y/Wo07e+3zH60jTiS3pU9MedMGpx0pUh0oBjzNN1qR51HrQCqQHx/SmH/AJtRPRrBrtxJjwh8Ln/Olbo5Np6bpYuPvDkleYPKus060VFC8C567cqu0+K3jY5jyiDko96jsFvHdPtF3PFvz3wK58stt8cNBzxzquELtGQArZ5HNEYomhK5lV1O+G2Iq2GAWkjd3ujYyj8jULu7ZZPFbjIOyDy+NSvxbI6BVEssSuT4cnnWKe5gjkZO8DHh5LyqdwZUidzakBSCJD0oKBNJIzgeI8sjerkT6m620suUlaNuZHKqr69aGMRtfI8OPCJIix/elLYyNwlkbvPMcqxnTrgyOD4lP4SOVPcGqB3oEjFl7s/IuB+1YuB+EnBVTsP/AMrrbbSoo4+MqQc9frUGsIX7ycIXWM8BI5ZNVMkXBxkkZfbADjr51U8bRvwOCrYzg9a7mLS47hE7uIMTtj8w6/rWS/0IyqkLKUQHEc/VD5NVTJFjj9/3pYrXfWVzYztDdRcDj8X4SPSs1WlHFLFOaVASUVqhx1rKla4h4c1NONHDtsKpcHPlUu8PnSwzdc1JkpYbqcGqpXdpo1d2I412/UVeYjjyrMVIuI8/nX6insMjnxt8T9aRp399vmP1pqqeJPTHnSpYpkVIUuuKQGKDI9aj5451I8zUeu3OgLIOEuOMZUbkdW9K7PSIYuA95IEQR+FMcvjXLaZjicqAzqOIZHKu00fTluJdMg4iZJnM92TtwIOQ/WsuS9NOObrptB05ntlkYjhZu84gN8chR9bAjHcjDMN+Ic6t09AyKI1GegGwUeposscoVcMgI64riuV27vnUc/NAzKEkgHljzquGzdAwVFVjsrOM4+FdFJA5OTCkjgbFTTLDLsyWIUhebP1qpnU3COak7O3V5MHu7pnBIwCcVsGjRwJgRqcdc7mjLrOY/wCSvETuQ1YbhgkgWRGhXo+eZqvuj4gXJZwI/Dgoc7hqz3dsoYloxwHYGiGoyPwn+XMuNivMUPaUGMd1JuRvG4/el9VXyEPaulvcEDKs5X4AUNERglVUZXjf3lbka6KJyGKMvjfbgByCKC30SRTyGPxWrHxDqjedbYXthySxbEnAuI4zvzK/hqvU7vgjIgn43JPDxLjiHXDdDVUf3SB1uMBvxpvj4is1+92gBlWNyW4Q3u745AVrHPa5jWLtbxQZeIcHhRuWfj5mgLjB/XbNHL9uIPleGTizwkdetCLpOFgxBwetXKmqRzpdablTjnTSuhxnetZKhNqzwLV0hAXFTVxDvPOr4TkVgLHirXATgUrBG0DI51Q6jvk+dfqKln1qCDilTP51+tSYa/vt8x+tNTv77fE/WmNa/hBCnpUqAbG9PSzSoBj1phjNPUfhz6UAc7MaadQ1CO3ZGVZHHHvzQbmvR9KiM2q3tyECRnEUUY/Ag5D41zP2d+BridCHlERUZ/DvXZ6YY4I555CF432+J/2rm5b06eGduis2dAAzRRr0A5/rRFY4W375nzz8VAE1fTY2SMR99IB7+M70Zt5reaBX4BGW6gYrljqrQURccDSrjqKpl7sL4pp2zV/dygFkkPDmst3MYo8vMFUKTy3p6ENxxAfz7iIDqBmstzLK0ZEF3HcqeSMMGsy60h417yTj4sDbpVssun3LCMSqZDttsRTl6VvsNu3iDESRNC68iOVYJgyYaccWfckHLHrRWSNhhYZVZRswbrQ5wI0l4F+7XaaM/h9RThWs0sqx8CqQMHKvnlVc0HtGM+B3HiPRvWpxW/fq0TL4E3U+lbQjPEEAAaPffrmtcfWOfjk5EaI906oUPLP4hyxWZ7uOFuDgfhBxIjHYj0PQ0bugj+EqpZW3B6fChN9CjApMgjk5KQMb9CfOt45LAq4tkkkKREFUPhJ6qenxoXqUK4aEuF4TkEDn6UUghlbiSQcEi81P4qhcxxIU7th3hYHhO4GPOmTlPiCPjVka5I2qy/iaG8mHGkgD5LJy33qy0j4mqrekroY8DlVdxtRNYfBsKyzwEjFZzLtdgV+KtcBGOdM1qQeVaLK3Bfccqu0pEyDgEA708KjvU3/GPqKMQWxKYK86yLbqmpxxdOIEfvWVyXpzz++3zH61E07++3zH60xrf8MT01PSoMxFIchSNIdKAR601OeRpuW9AdX2Due5GoxqxyVBx/012VrBc6tYxQWajj4iMn/l+teadnro2mpZALCSNkI869i7PTJpnZi24hiZkLO+N65+b108KzStHm08CG54WwT48UfgWOS3CsdlOdq5G21LWtZeSHSLY3GN8cuEeprFY9pZorqSC4t5opkcqyupALDnw+dY3G2b06Ot629MJjHBwMQCM/rVM8MILNIeLPMedDtFvl1OIyo3hA8W3I0L1bXo7dyFy+M4FTO1abdQjgRmaFE4uu1c3c6fdyqGiHA/FxcQ61ml7ROJQAjPvnA/85UTsO0klyoKWbjOwaQcIPwzWs6/CdBM0Wox8TNxll94enpROykeWJSwIJTgcnmw6ftXQWdxBeIVlADAHbrmst1aCFWkXHCV2APlU7l8LuesduqwoVxuU+lYtRkeIJgFeIFs/Ctqt3r8RwCux+FU3wWaGQE7BOFfSqnqcu4EMgvbUSAL3qrt6+dZr8d/wlgA/DvtjlVMdw1lexq2O5LsM5/860ppwLiR2YluEYDDr1reOW+qFiaQMGOGU5RqF3cOGcJzBySOtbrqYxyju38D4YgD3aD3c5F49uvEOE7NTQD6lC8d1lyqhhkKOlXWIwBsd6hfAvcNxgceep6VrtFAwfSllTkajIEUAUwIbc4rLcvwqaHteOpwKmY7VaLvwE79Kts41D8YXi9KBe2nrRjSrtCmGIoylglHO/iiizwsT5AYoPI7SXaygAHjGB+tEpJIzFjiByOlZIYS0kbEc2H1rKLco/vt8x+tNg1Jvfb5j9aauueOcqVKlQZUsGl1p6AiaanPWm/2oAh2ejebWbaKNSWkPDt0r6An0uNNPtYwgRY04WycknFeL/Zjarc9sLZ5WxFbo0rjzA6f517tvcDYjlk5rj/kZf66df8AHx62z6DB/A7cJp7xqHPEytvk/Gue1DsxPq1wJLrVpndbgzJxKAEPUj9Nq6mOzCqANs53NUXjpGBb25PeybZHQdaynJlJrbo/rlu9KNOht9Ms7xLTHDMfDk+mK5qXTxOyqPeYgE+XrR3Uj7Pa+AAbYArFp8q99E8o2JCn9aMbZ21uEkarDQLKwkPeoZctgrj3vX4Vs7aQDUtLtBpUMD3NnJlYJl8DAjB+FEprcxkGHdQOZ51DvAsXE8QYDngVWOdlYZ4TJ5zpOj63YTwRXMvEzMRjOT5711MUNw0ZRgWOcZxyoiJQXVbdAjs/vMvIVv8Au7aFCjeI+83PJpXPvZ/OppzMkaws4yAx55obezBFdSQ3h5AUY1+QNLnAkPPIwK56eZnWVnwoIwCB/lVy7GunLahKnhMrcUayE4/X/es3tizvKVZjIN2A32qOrIkYKtkGMBseZzXS/Z/osE0s+pXqgx8YYr8OldE8cdm8tMemdntS1abve79mtFx99JzI8lFZtf7NR26XE9jqBnuUHE8ZAxgeRFdlf6tLqt3PHAJY4QOGLgXCP5gGhum2JaHUmlI4LeFxjz2NG7+2v9c148wjY3EgkI8RG+aKRgJEN/0rFp8EiRqZI8A5O1bpmxH4RtRaxk0HX0m2KGnJOa1XbZJrLV4+M7TVZDM0LcS4+BqvrT86ohRNTeQABVX4Uf0qaOXgVyFYMOfxrj4R95jej2mjxp18Q+tY8mM00wtAG99vmP1pqdvfb5j9aatmRUqYUqDPSphzqVARNNjanNN/rQHZfZUvF2mmA/o2+or3SzQLGo64514r9j6L/Gr+YjBW24AfLJ3r1xrxYYCS+FA949K4ubvN3/x//AhNMiDfPKhumxC71d+IYCLnNUWssmoRSzE8EYBEQP4m/wBqbRNTjgaRrtRFOxwwbkQKx623/FVa9JA91IgbCDkMdaHJOsLKskJ7sHdsVK61PT4LiW4ugCoJYRgZyKqm7T6fqEbN7M8ERAwZBgn4CtNb/BzLrTsLR1aJCknGpHhPnV/BkHh281865Xs9qExtMNGe6DHuyfKuht7tXGVPTBHrUWapa/Su8CwKRgnI2oTPdjgEQJ8HI+VFNVmTus9cVyVzIqztjOGFafMG+mfUrt3li4lPEoOStDhM5UOdlJP71p1Ustqzr7/TFUFQLVUO+Vz8KrGaZ3IA1KFrjvG8yDiukT2vTtFggjUAXSkgnpQa8HAEBIALgZrrpby3btLp+kTgBLe3EvmScYANaysZJtLQ7eWCJIcSRwTp90jfmHPFDGu0suy2ryKSZbq4NvH5+prrNQmggCzK/wB1Zxkg9WkI2UCvLNe1aZNQtbGFUEdmpaVT+KRzxHPqM4pX/XbTKzHE0VgI4FXoFwaGXUZHEB+lFX1J7iPgSNYgebDrWaRAV6bdanHe+3PdOXu0YPVHCaJ3wUyErWE4FdOPjCxTwnNS4KnxCm4qomizhGeNt6O2ndcUfQhht+tAbeYJseVbY7xVePB/GPrWXJNrxoO/vt8T9aapP77fE/Wo1ogwFPSBpUAw55qVN1p6AiajUjyNMaA7z7JTm81NQNzEpFd/q0U1xJbWg2jlfDH0HOvOPsnlKdobtej2Z2+DCvY5LYTRRyb+DfIrj5Z/0ru4L/hnEggRI48BE8KActqx3lqt5IGddvLyNQ1WO/tLcXdpGsyq2DEefD5isvZnW7rXLGa7ttPd4rWXglVDlifQVl8X2NupO1UfZp2vzdynji90Rk1tk06ONSXt0aQHA49woq1u0WnpIEaK6R9/AYyCapbX7e4MZhtrpkkysf3RwzennW0uWtFqRbagJheNUA2x0rZM4TgliyA2zD186C+3RyR94Le4WNZODiMR3cc6JJMJB3aNnCjiBGDv1xU5S6Eymz3s5dQoOR50BbilmZTXRyWjGPIOV6ZoT3XdyFTjibO9KHaFGMvG5kzjPCKycf3BHkcUVuVwOEHYfWufuZChwTyarjPK6QijN5qmn2ijPeTjI+G/+ldrp1ssGq3ly1qs17MSEdugHIVw1lqCaZrlpeSrlIZMkfHau21zXLC0VL0XUaxIeIOrZz8POrqce6o1ydNC0R9V1Fg1yMmKI8lc8tupryCO7ZmeWZ8yyOZHY9WJ3rR2t7S3faS/MsuY7ZD91Fnb4n1oGT67Vpjh+3Pycm6L/wAQ4fdbaqn1FyMFzj40NyD50vTFVMYy+q0yXPHzNUl6hSIpyaK1Lizyps0w2p6ZFk1KEnvY/nX6io1KA/fR/Ov1pXwyf+Y3xP1pjTv/ADG+J+tNTBgQafHrSwKXWgEOdPTDnT0BE03pTnkaWBQBrsVfrp3amwmkbhid+7k+U7fWvoDTJeK3MTHOBj9BXzJuuCpwwIII6HpXvHYnWV1TTbO7zkyp3Uw/LKv+/OubnmrMnTwZdfLoJyYBmM5JOMHyoNaabHY6lcXuk3E1m064kSLdWb82Oho7eDiTOfd3NDYgyuSNj0PSuaWy9O7HWu42pNqntEVxLNCV7kovFEOL5vjV0k8Vjp9oi3chntVLKWi2ZjzyB0rMLmUEBkDYGxqu8nEqL90FYbb+VbY51nlw4WsWozazHcG20a9jlMsyzmQoAiBvfUDzxVWkaFHpondr6e7vJpOKSWTrvyFSWYmRYoyee4WidlDmUZ5Kcj0ozztgnHjh40XQEcGCeQrmHctcseajlRrXrvu14F3wNzQC14mVpNgOWaWMTaq1J+BW8PPrmuVlfLls5APXzorrlyclEOSxx8KCy7eEDiReYPnW2MY5ZdsN47NKxPPz9KD3llcS2r3UNu8lvD77gkiMn0ovKOIMWx5n0FFOxbiO7u5zGJfZeGZ4GOzp7pUj9a1xm658q8+PnjOeuedPiug7caRDpOuyNYRPHp9z97AGHuE+8n6Haufwc4I/SqZkBSxvSH61Ic6DNikaliomgEKemp6AVSi/nR/Ov1qJqUH86P51+tK+Az/zG+J+tNTv77fMfrTZpg9MaWdqXTNALNLNSjj4z7wX1NaVsC6FklRgOeDypBiz6Us1rbT5x7gU/rVT208e7xMo86YU5866fsFr40bUTbXMhWyuiMn/AA3HI/6VzIGTjbPrSPu4I261OWMymqrHL5u4+l7ecXcZOM8Q3waaOJfdxlDyrgvsq157ywudLuZQ11bYaLPN06j9K7q3nVEBU5BPM1wXCy6enx2ZY7WSWq9Dg+VYriPh2wSx2okzK0YHGN9wapkKs3CnMbGqitB9lAQzNjAPXHKiiyJbQnz86pbhhjLyuFjA2HU1zWq653jCOHfptTmNyrPLKRHVro3t8YoskDnUdRmjs7MgkhQOlZ7SUW8TzS44m60Ev7qS+m4myIlOAM1tIwyrO7tPK0pB35b8qjJGeEJkZ5n1qYOT4Ry8utbNL0691KURafbPK7nBkIwqn49K1kvkZ3QV7PJPMttaQtIzHGAN3boBXoPZb7P10mJrzVAZtTuI+BIQfu7VDvv+Zs10fZPshb9ngbueT2nUXXdz7kXyjz9aKXZbDKhOW3Y+frWmGOrthnnL1Hmna/s2+qaZcWNpmb2NWmhlx+IDL5ryK3t45rcuMqehznHpX0/ZWyRyYQeJmGV88/714R2qtrC37VavBpW9ktxlB0D48YHwNGfVTi5J42Q4cYNNjyo81pHKgDg+h8qwS6fKk6xIAxc4Uk4FTKqsG9I1vu9JvbMFp4fCObK2cfGsTIwGcGmSvFPmkP3pDegEaeD+dH86/WmxVtvGTNH86/UUr4J67nRvst1LUbYXWoX1vp6ybxozAsR54oN2m7Ear2dlDT8M9o/uXKcqw3817ZaqyT3c8zxnwMzkjh6V6d2N1EdoNKuNIvwZILiFuHi34GA6UTZvJBYzlgI8OSOQNWppF0+MhUz5mtl1ZW9jFxpd/wDExStG0I54BpI8jqCSaV2ErbRbThK3NweIjbHLNZbjT5rJfaLWRmjHvEVobOME1s06Rjx23EOCUYweVGqAy0uRKx7zhXPILWkhlPhG3qaFugiuCgwSj42otLgNuKeiYbu2WXJVQrjfI60Pxg78+oo22OEGhVxGBM2OtMH0y/utKvor6xkKTxHIPmPI16hovb3Tr5MXbC0nfAZTyJ9K8oZfMVr0i2EuqWCuAFe6iUZ6gsAazywmTXj5MsPHun8Rtw68cojYAeE5APlUJtXWMFUII64rutV0LT9Ys5Le6gWWE7KyHDIRsCpHKvLO0HZbUuz0rhzLe2J3SYA7DybyNZzjsbzn+uj6jczXI++mEadADzod92h8O46HNZUmhYM3dDlsTv8AvVcjZwAoUeY86qY0rVl7c5wN9ulZLVJr65W3tI5JpWOAka5OaFanqUNtcNCitczqcOobCqfLNXR9pNaW1ktbCWLToJFw4tk+8I/+znWkxjHLP9PTdB7AO5RtUcFlPihicEL6M3n6V6FZadbafAkcEaqBsAq4FfNWia1rfZq79s0m+l4i3FLDM5aOX5h516b9nPb/AF3tL2pOn6qLWO3a0eVY4kw3EpA5/rVzLXUZXd9enFQynOM0NZGaTJ2INE1OUJ6+dMsAeUOw2I5etVvSdOP7d6t/6a7M3d8pX2yUdzaKTzkbYkfAZP6V4PEvBsSWbOXcndj1PxNdp9rPaJNb7RRWVm4ks9LBQurZV5js2Pl5Vxyr1rPK7qpF6HankhWRcOvEDTRAZx0rZGucVKkYbqSKEwXAE8RHDk7MB5eorK2mK5ygUj8O9b3iyp2Az1rMoIVSpPpSuwyvo4A8aYJ8qwT6eYicDajqXlzHseF18n3quaRZgeOMK3odqW7D6c40HCdxWizjXvo/nH1q67RwCQpPwrHbTFbmJSceMc9utXe4U9Etd03UoJ7e+1C1aKO8H/Dk/iUeldd2LH8F0y51u84ooIYW7sHnIxHICuPl1rUYnjluJTdS4KxCccQiX0HSke1GpNIrXAiuAn8uN18C/AU5ek2KYorm/vHdYGaadi+fIGiDaZfRbGBjiht7ruoX/BxtHAichAnBn4kc62WB1J7PvBeTpIzeA5OOGpu/VTtCaK4iyXgdceYrGbwxgsDhjyq66u9ajUrcyuVOwYLkEUPgSF5Q15LKIRzCLl2+FOUqUGWlUHqck0ReXLbHIFY4lIZmiidUJ8IKk4FXCJz+FgM8yMUwuD5IGeVVvFxyFgOdWAcHIZNWIGUcRB/alTjM9sFcBhk4zT9ySADlV6cO29aY0eVsqGLH0orBZ8C4EZeTG+RsKQrFp2qa3pQ4dN1m+t1zkqJCyn9DRvT/ALQe12nyEvqcd9ET44rqMEEeWelDZVaI8Ps5c+gp47a7mA4oooFbbLDJFPROhHbPsveEzan2WvIrknJFlP8AdsfMUOi7WTWqzXFj2as4hkhJrqVpSgPLY7E0MhlVeOD2cExZUkDGfWpSG4nt94nljT3lEZKgeZxsKcuhu0JhgVWwOPjJJJ4fezvnaidtBiPiI8NTtxBIRwiRCPxIf9K3QkRf8xnHkY+VIB9zGCjBcKucknrRb7LGJ+0fTsE/yXJAobqUUcgDYdWB4jxCjv2LWcl52yutQ4W4beHgGByLcvpVYzdKvfETfc/E1wf2r9sW0LThpWmOBql6h8QP/t4+Rc+vQfvXSds+0tn2T0OXULrd/cghA3lkI2Ar5sur+71LULi/v5Gmu7l+OVz/AJAf9I5Ci3YkTjgAjCg7AbeZNXhAFHXzpQAlcBSP0q0KR4cH9qhSCAZx5VthKrisnCwO6nJ9KuQHbIP7UBqdhwmsseDCv61JmPC2x2qqEkwrsevSgISDNVHY5q5lY/hP7VU6nPI/tSCsuRy2qKd20qcaI3iG5HrTupzyP7U0SnvU2PvDp60Xwflyc00jSNxSMcEgZNQ7x/zt+9KlVpLjf8x/erBeXIAAuJcDkOM0qVAI3lyRj2iXHlxmoCaUHIkbPnmlSoCftlz/AFEv9xpjd3DDBnkP/caVKgGFxMOUr/3U/tM/+NJ/caVKgHW7uU92eUfBjUhqF4DkXUwPzmlSoBe33mc+1TZ+c0jf3hOTdTZ+c0qVAR9ruck9/Jk8zxGtEOsanBG8UN/cpHIvA6rKQGU8wfSlSqoGYXVwvuzyD4Mal7ddj/5M395pUqkGe9upM8dxK2eeXO9X2WrajpxZrC+ubYvu5ilK8WPPFKlQEr/WdU1IJ/ENQurnuz4O+lZuH4ZrH383+K/9xpUqAmLu5HKeQf8AcaXtl1/US/3mlSoBe2XX9RL/AHml7bdf1Ev95pUqAf226/qJf7zTC9ugMC4lA+c0qVAP7bdf1Mv95pva7n/Hl/uNKlQDe1XH+PJ/castrmczxgzSe+PxHzpUqKc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32" name="AutoShape 8" descr="data:image/jpeg;base64,/9j/4AAQSkZJRgABAQAAAQABAAD/2wBDAAkGBwgHBgkIBwgKCgkLDRYPDQwMDRsUFRAWIB0iIiAdHx8kKDQsJCYxJx8fLT0tMTU3Ojo6Iys/RD84QzQ5Ojf/2wBDAQoKCg0MDRoPDxo3JR8lNzc3Nzc3Nzc3Nzc3Nzc3Nzc3Nzc3Nzc3Nzc3Nzc3Nzc3Nzc3Nzc3Nzc3Nzc3Nzc3Nzf/wAARCADDAQADASIAAhEBAxEB/8QAHAAAAQUBAQEAAAAAAAAAAAAABQABAgMEBgcI/8QAQBAAAgEDAgMFBQYEBAUFAAAAAQIDAAQRBSESMUEGEyJRYRQycXKxByNCUoGRFTNUklOhwdEkQ2KC8BY0RHPx/8QAGQEAAwEBAQAAAAAAAAAAAAAAAAECAwQF/8QAIhEBAQACAwEAAgMBAQAAAAAAAAECEQMhMRJBUQQTIiMy/9oADAMBAAIRAxEAPwDxiSBeNtz7x+tR7hfM1e/vt8x+tRphV7OvmaXcL+Y1dimxQSruF/Mf2pdwvmatzSFAVdwvmabuF/MauNN1oCruF/MafuF/M37VZ1p/3oCruF/MabuFx+InpVx+BrTaWU1033akL1J/0pU2NbUMAUJ32xWmDSJZXxwsB5nauostElt0QNCx4upGaO2mksSirF4W58f0FZ5cmmmOFriouzsLkh7h0PkVqZ7K4DFp2UDqV2rv10xDlXjRDnYNyqE1q8KYKo6NtsdvgKj7tV8SPPpOzEnEO6uUcY3wOtCZbMxNwvxKQcYIr0qC3jLYDhee55Z9a1S6VYcDSXSx44fHxpjb0NXM7+U3B5QYFxuxz6Uu4XzNdVqOi6dGo/h+oRjGTwyDOf16UCubWSBzxFXHQpvWku0WMXs6+ZpjAvmavPl1qODimSruF8zS7hfM1b+hpUEq7hfzGl3C/mNW04oNT3C/mP7U/cJ+Y/tVwFWLGT0oDJ3C+Zp/Z182rYISelOIiDg5qdnpkFqD1apQwBZ4jk++v1opBBkc6m9uEdWPIMuD+ootGgtz43+Y/Wo07e+3zH60jTiS3pU9MedMGpx0pUh0oBjzNN1qR51HrQCqQHx/SmH/AJtRPRrBrtxJjwh8Ln/Olbo5Np6bpYuPvDkleYPKus060VFC8C567cqu0+K3jY5jyiDko96jsFvHdPtF3PFvz3wK58stt8cNBzxzquELtGQArZ5HNEYomhK5lV1O+G2Iq2GAWkjd3ujYyj8jULu7ZZPFbjIOyDy+NSvxbI6BVEssSuT4cnnWKe5gjkZO8DHh5LyqdwZUidzakBSCJD0oKBNJIzgeI8sjerkT6m620suUlaNuZHKqr69aGMRtfI8OPCJIix/elLYyNwlkbvPMcqxnTrgyOD4lP4SOVPcGqB3oEjFl7s/IuB+1YuB+EnBVTsP/AMrrbbSoo4+MqQc9frUGsIX7ycIXWM8BI5ZNVMkXBxkkZfbADjr51U8bRvwOCrYzg9a7mLS47hE7uIMTtj8w6/rWS/0IyqkLKUQHEc/VD5NVTJFjj9/3pYrXfWVzYztDdRcDj8X4SPSs1WlHFLFOaVASUVqhx1rKla4h4c1NONHDtsKpcHPlUu8PnSwzdc1JkpYbqcGqpXdpo1d2I412/UVeYjjyrMVIuI8/nX6insMjnxt8T9aRp399vmP1pqqeJPTHnSpYpkVIUuuKQGKDI9aj5451I8zUeu3OgLIOEuOMZUbkdW9K7PSIYuA95IEQR+FMcvjXLaZjicqAzqOIZHKu00fTluJdMg4iZJnM92TtwIOQ/WsuS9NOObrptB05ntlkYjhZu84gN8chR9bAjHcjDMN+Ic6t09AyKI1GegGwUeposscoVcMgI64riuV27vnUc/NAzKEkgHljzquGzdAwVFVjsrOM4+FdFJA5OTCkjgbFTTLDLsyWIUhebP1qpnU3COak7O3V5MHu7pnBIwCcVsGjRwJgRqcdc7mjLrOY/wCSvETuQ1YbhgkgWRGhXo+eZqvuj4gXJZwI/Dgoc7hqz3dsoYloxwHYGiGoyPwn+XMuNivMUPaUGMd1JuRvG4/el9VXyEPaulvcEDKs5X4AUNERglVUZXjf3lbka6KJyGKMvjfbgByCKC30SRTyGPxWrHxDqjedbYXthySxbEnAuI4zvzK/hqvU7vgjIgn43JPDxLjiHXDdDVUf3SB1uMBvxpvj4is1+92gBlWNyW4Q3u745AVrHPa5jWLtbxQZeIcHhRuWfj5mgLjB/XbNHL9uIPleGTizwkdetCLpOFgxBwetXKmqRzpdablTjnTSuhxnetZKhNqzwLV0hAXFTVxDvPOr4TkVgLHirXATgUrBG0DI51Q6jvk+dfqKln1qCDilTP51+tSYa/vt8x+tNTv77fE/WmNa/hBCnpUqAbG9PSzSoBj1phjNPUfhz6UAc7MaadQ1CO3ZGVZHHHvzQbmvR9KiM2q3tyECRnEUUY/Ag5D41zP2d+BridCHlERUZ/DvXZ6YY4I555CF432+J/2rm5b06eGduis2dAAzRRr0A5/rRFY4W375nzz8VAE1fTY2SMR99IB7+M70Zt5reaBX4BGW6gYrljqrQURccDSrjqKpl7sL4pp2zV/dygFkkPDmst3MYo8vMFUKTy3p6ENxxAfz7iIDqBmstzLK0ZEF3HcqeSMMGsy60h417yTj4sDbpVssun3LCMSqZDttsRTl6VvsNu3iDESRNC68iOVYJgyYaccWfckHLHrRWSNhhYZVZRswbrQ5wI0l4F+7XaaM/h9RThWs0sqx8CqQMHKvnlVc0HtGM+B3HiPRvWpxW/fq0TL4E3U+lbQjPEEAAaPffrmtcfWOfjk5EaI906oUPLP4hyxWZ7uOFuDgfhBxIjHYj0PQ0bugj+EqpZW3B6fChN9CjApMgjk5KQMb9CfOt45LAq4tkkkKREFUPhJ6qenxoXqUK4aEuF4TkEDn6UUghlbiSQcEi81P4qhcxxIU7th3hYHhO4GPOmTlPiCPjVka5I2qy/iaG8mHGkgD5LJy33qy0j4mqrekroY8DlVdxtRNYfBsKyzwEjFZzLtdgV+KtcBGOdM1qQeVaLK3Bfccqu0pEyDgEA708KjvU3/GPqKMQWxKYK86yLbqmpxxdOIEfvWVyXpzz++3zH61E07++3zH60xrf8MT01PSoMxFIchSNIdKAR601OeRpuW9AdX2Due5GoxqxyVBx/012VrBc6tYxQWajj4iMn/l+teadnro2mpZALCSNkI869i7PTJpnZi24hiZkLO+N65+b108KzStHm08CG54WwT48UfgWOS3CsdlOdq5G21LWtZeSHSLY3GN8cuEeprFY9pZorqSC4t5opkcqyupALDnw+dY3G2b06Ot629MJjHBwMQCM/rVM8MILNIeLPMedDtFvl1OIyo3hA8W3I0L1bXo7dyFy+M4FTO1abdQjgRmaFE4uu1c3c6fdyqGiHA/FxcQ61ml7ROJQAjPvnA/85UTsO0klyoKWbjOwaQcIPwzWs6/CdBM0Wox8TNxll94enpROykeWJSwIJTgcnmw6ftXQWdxBeIVlADAHbrmst1aCFWkXHCV2APlU7l8LuesduqwoVxuU+lYtRkeIJgFeIFs/Ctqt3r8RwCux+FU3wWaGQE7BOFfSqnqcu4EMgvbUSAL3qrt6+dZr8d/wlgA/DvtjlVMdw1lexq2O5LsM5/860ppwLiR2YluEYDDr1reOW+qFiaQMGOGU5RqF3cOGcJzBySOtbrqYxyju38D4YgD3aD3c5F49uvEOE7NTQD6lC8d1lyqhhkKOlXWIwBsd6hfAvcNxgceep6VrtFAwfSllTkajIEUAUwIbc4rLcvwqaHteOpwKmY7VaLvwE79Kts41D8YXi9KBe2nrRjSrtCmGIoylglHO/iiizwsT5AYoPI7SXaygAHjGB+tEpJIzFjiByOlZIYS0kbEc2H1rKLco/vt8x+tNg1Jvfb5j9aauueOcqVKlQZUsGl1p6AiaanPWm/2oAh2ejebWbaKNSWkPDt0r6An0uNNPtYwgRY04WycknFeL/Zjarc9sLZ5WxFbo0rjzA6f517tvcDYjlk5rj/kZf66df8AHx62z6DB/A7cJp7xqHPEytvk/Gue1DsxPq1wJLrVpndbgzJxKAEPUj9Nq6mOzCqANs53NUXjpGBb25PeybZHQdaynJlJrbo/rlu9KNOht9Ms7xLTHDMfDk+mK5qXTxOyqPeYgE+XrR3Uj7Pa+AAbYArFp8q99E8o2JCn9aMbZ21uEkarDQLKwkPeoZctgrj3vX4Vs7aQDUtLtBpUMD3NnJlYJl8DAjB+FEprcxkGHdQOZ51DvAsXE8QYDngVWOdlYZ4TJ5zpOj63YTwRXMvEzMRjOT5711MUNw0ZRgWOcZxyoiJQXVbdAjs/vMvIVv8Au7aFCjeI+83PJpXPvZ/OppzMkaws4yAx55obezBFdSQ3h5AUY1+QNLnAkPPIwK56eZnWVnwoIwCB/lVy7GunLahKnhMrcUayE4/X/es3tizvKVZjIN2A32qOrIkYKtkGMBseZzXS/Z/osE0s+pXqgx8YYr8OldE8cdm8tMemdntS1abve79mtFx99JzI8lFZtf7NR26XE9jqBnuUHE8ZAxgeRFdlf6tLqt3PHAJY4QOGLgXCP5gGhum2JaHUmlI4LeFxjz2NG7+2v9c148wjY3EgkI8RG+aKRgJEN/0rFp8EiRqZI8A5O1bpmxH4RtRaxk0HX0m2KGnJOa1XbZJrLV4+M7TVZDM0LcS4+BqvrT86ohRNTeQABVX4Uf0qaOXgVyFYMOfxrj4R95jej2mjxp18Q+tY8mM00wtAG99vmP1pqdvfb5j9aatmRUqYUqDPSphzqVARNNjanNN/rQHZfZUvF2mmA/o2+or3SzQLGo64514r9j6L/Gr+YjBW24AfLJ3r1xrxYYCS+FA949K4ubvN3/x//AhNMiDfPKhumxC71d+IYCLnNUWssmoRSzE8EYBEQP4m/wBqbRNTjgaRrtRFOxwwbkQKx623/FVa9JA91IgbCDkMdaHJOsLKskJ7sHdsVK61PT4LiW4ugCoJYRgZyKqm7T6fqEbN7M8ERAwZBgn4CtNb/BzLrTsLR1aJCknGpHhPnV/BkHh281865Xs9qExtMNGe6DHuyfKuht7tXGVPTBHrUWapa/Su8CwKRgnI2oTPdjgEQJ8HI+VFNVmTus9cVyVzIqztjOGFafMG+mfUrt3li4lPEoOStDhM5UOdlJP71p1Ustqzr7/TFUFQLVUO+Vz8KrGaZ3IA1KFrjvG8yDiukT2vTtFggjUAXSkgnpQa8HAEBIALgZrrpby3btLp+kTgBLe3EvmScYANaysZJtLQ7eWCJIcSRwTp90jfmHPFDGu0suy2ryKSZbq4NvH5+prrNQmggCzK/wB1Zxkg9WkI2UCvLNe1aZNQtbGFUEdmpaVT+KRzxHPqM4pX/XbTKzHE0VgI4FXoFwaGXUZHEB+lFX1J7iPgSNYgebDrWaRAV6bdanHe+3PdOXu0YPVHCaJ3wUyErWE4FdOPjCxTwnNS4KnxCm4qomizhGeNt6O2ndcUfQhht+tAbeYJseVbY7xVePB/GPrWXJNrxoO/vt8T9aapP77fE/Wo1ogwFPSBpUAw55qVN1p6AiajUjyNMaA7z7JTm81NQNzEpFd/q0U1xJbWg2jlfDH0HOvOPsnlKdobtej2Z2+DCvY5LYTRRyb+DfIrj5Z/0ru4L/hnEggRI48BE8KActqx3lqt5IGddvLyNQ1WO/tLcXdpGsyq2DEefD5isvZnW7rXLGa7ttPd4rWXglVDlifQVl8X2NupO1UfZp2vzdynji90Rk1tk06ONSXt0aQHA49woq1u0WnpIEaK6R9/AYyCapbX7e4MZhtrpkkysf3RwzennW0uWtFqRbagJheNUA2x0rZM4TgliyA2zD186C+3RyR94Le4WNZODiMR3cc6JJMJB3aNnCjiBGDv1xU5S6Eymz3s5dQoOR50BbilmZTXRyWjGPIOV6ZoT3XdyFTjibO9KHaFGMvG5kzjPCKycf3BHkcUVuVwOEHYfWufuZChwTyarjPK6QijN5qmn2ijPeTjI+G/+ldrp1ssGq3ly1qs17MSEdugHIVw1lqCaZrlpeSrlIZMkfHau21zXLC0VL0XUaxIeIOrZz8POrqce6o1ydNC0R9V1Fg1yMmKI8lc8tupryCO7ZmeWZ8yyOZHY9WJ3rR2t7S3faS/MsuY7ZD91Fnb4n1oGT67Vpjh+3Pycm6L/wAQ4fdbaqn1FyMFzj40NyD50vTFVMYy+q0yXPHzNUl6hSIpyaK1Lizyps0w2p6ZFk1KEnvY/nX6io1KA/fR/Ov1pXwyf+Y3xP1pjTv/ADG+J+tNTBgQafHrSwKXWgEOdPTDnT0BE03pTnkaWBQBrsVfrp3amwmkbhid+7k+U7fWvoDTJeK3MTHOBj9BXzJuuCpwwIII6HpXvHYnWV1TTbO7zkyp3Uw/LKv+/OubnmrMnTwZdfLoJyYBmM5JOMHyoNaabHY6lcXuk3E1m064kSLdWb82Oho7eDiTOfd3NDYgyuSNj0PSuaWy9O7HWu42pNqntEVxLNCV7kovFEOL5vjV0k8Vjp9oi3chntVLKWi2ZjzyB0rMLmUEBkDYGxqu8nEqL90FYbb+VbY51nlw4WsWozazHcG20a9jlMsyzmQoAiBvfUDzxVWkaFHpondr6e7vJpOKSWTrvyFSWYmRYoyee4WidlDmUZ5Kcj0ozztgnHjh40XQEcGCeQrmHctcseajlRrXrvu14F3wNzQC14mVpNgOWaWMTaq1J+BW8PPrmuVlfLls5APXzorrlyclEOSxx8KCy7eEDiReYPnW2MY5ZdsN47NKxPPz9KD3llcS2r3UNu8lvD77gkiMn0ovKOIMWx5n0FFOxbiO7u5zGJfZeGZ4GOzp7pUj9a1xm658q8+PnjOeuedPiug7caRDpOuyNYRPHp9z97AGHuE+8n6Haufwc4I/SqZkBSxvSH61Ic6DNikaliomgEKemp6AVSi/nR/Ov1qJqUH86P51+tK+Az/zG+J+tNTv77fMfrTZpg9MaWdqXTNALNLNSjj4z7wX1NaVsC6FklRgOeDypBiz6Us1rbT5x7gU/rVT208e7xMo86YU5866fsFr40bUTbXMhWyuiMn/AA3HI/6VzIGTjbPrSPu4I261OWMymqrHL5u4+l7ecXcZOM8Q3waaOJfdxlDyrgvsq157ywudLuZQ11bYaLPN06j9K7q3nVEBU5BPM1wXCy6enx2ZY7WSWq9Dg+VYriPh2wSx2okzK0YHGN9wapkKs3CnMbGqitB9lAQzNjAPXHKiiyJbQnz86pbhhjLyuFjA2HU1zWq653jCOHfptTmNyrPLKRHVro3t8YoskDnUdRmjs7MgkhQOlZ7SUW8TzS44m60Ev7qS+m4myIlOAM1tIwyrO7tPK0pB35b8qjJGeEJkZ5n1qYOT4Ry8utbNL0691KURafbPK7nBkIwqn49K1kvkZ3QV7PJPMttaQtIzHGAN3boBXoPZb7P10mJrzVAZtTuI+BIQfu7VDvv+Zs10fZPshb9ngbueT2nUXXdz7kXyjz9aKXZbDKhOW3Y+frWmGOrthnnL1Hmna/s2+qaZcWNpmb2NWmhlx+IDL5ryK3t45rcuMqehznHpX0/ZWyRyYQeJmGV88/714R2qtrC37VavBpW9ktxlB0D48YHwNGfVTi5J42Q4cYNNjyo81pHKgDg+h8qwS6fKk6xIAxc4Uk4FTKqsG9I1vu9JvbMFp4fCObK2cfGsTIwGcGmSvFPmkP3pDegEaeD+dH86/WmxVtvGTNH86/UUr4J67nRvst1LUbYXWoX1vp6ybxozAsR54oN2m7Ear2dlDT8M9o/uXKcqw3817ZaqyT3c8zxnwMzkjh6V6d2N1EdoNKuNIvwZILiFuHi34GA6UTZvJBYzlgI8OSOQNWppF0+MhUz5mtl1ZW9jFxpd/wDExStG0I54BpI8jqCSaV2ErbRbThK3NweIjbHLNZbjT5rJfaLWRmjHvEVobOME1s06Rjx23EOCUYweVGqAy0uRKx7zhXPILWkhlPhG3qaFugiuCgwSj42otLgNuKeiYbu2WXJVQrjfI60Pxg78+oo22OEGhVxGBM2OtMH0y/utKvor6xkKTxHIPmPI16hovb3Tr5MXbC0nfAZTyJ9K8oZfMVr0i2EuqWCuAFe6iUZ6gsAazywmTXj5MsPHun8Rtw68cojYAeE5APlUJtXWMFUII64rutV0LT9Ys5Le6gWWE7KyHDIRsCpHKvLO0HZbUuz0rhzLe2J3SYA7DybyNZzjsbzn+uj6jczXI++mEadADzod92h8O46HNZUmhYM3dDlsTv8AvVcjZwAoUeY86qY0rVl7c5wN9ulZLVJr65W3tI5JpWOAka5OaFanqUNtcNCitczqcOobCqfLNXR9pNaW1ktbCWLToJFw4tk+8I/+znWkxjHLP9PTdB7AO5RtUcFlPihicEL6M3n6V6FZadbafAkcEaqBsAq4FfNWia1rfZq79s0m+l4i3FLDM5aOX5h516b9nPb/AF3tL2pOn6qLWO3a0eVY4kw3EpA5/rVzLXUZXd9enFQynOM0NZGaTJ2INE1OUJ6+dMsAeUOw2I5etVvSdOP7d6t/6a7M3d8pX2yUdzaKTzkbYkfAZP6V4PEvBsSWbOXcndj1PxNdp9rPaJNb7RRWVm4ks9LBQurZV5js2Pl5Vxyr1rPK7qpF6HankhWRcOvEDTRAZx0rZGucVKkYbqSKEwXAE8RHDk7MB5eorK2mK5ygUj8O9b3iyp2Az1rMoIVSpPpSuwyvo4A8aYJ8qwT6eYicDajqXlzHseF18n3quaRZgeOMK3odqW7D6c40HCdxWizjXvo/nH1q67RwCQpPwrHbTFbmJSceMc9utXe4U9Etd03UoJ7e+1C1aKO8H/Dk/iUeldd2LH8F0y51u84ooIYW7sHnIxHICuPl1rUYnjluJTdS4KxCccQiX0HSke1GpNIrXAiuAn8uN18C/AU5ek2KYorm/vHdYGaadi+fIGiDaZfRbGBjiht7ruoX/BxtHAichAnBn4kc62WB1J7PvBeTpIzeA5OOGpu/VTtCaK4iyXgdceYrGbwxgsDhjyq66u9ajUrcyuVOwYLkEUPgSF5Q15LKIRzCLl2+FOUqUGWlUHqck0ReXLbHIFY4lIZmiidUJ8IKk4FXCJz+FgM8yMUwuD5IGeVVvFxyFgOdWAcHIZNWIGUcRB/alTjM9sFcBhk4zT9ySADlV6cO29aY0eVsqGLH0orBZ8C4EZeTG+RsKQrFp2qa3pQ4dN1m+t1zkqJCyn9DRvT/ALQe12nyEvqcd9ET44rqMEEeWelDZVaI8Ps5c+gp47a7mA4oooFbbLDJFPROhHbPsveEzan2WvIrknJFlP8AdsfMUOi7WTWqzXFj2as4hkhJrqVpSgPLY7E0MhlVeOD2cExZUkDGfWpSG4nt94nljT3lEZKgeZxsKcuhu0JhgVWwOPjJJJ4fezvnaidtBiPiI8NTtxBIRwiRCPxIf9K3QkRf8xnHkY+VIB9zGCjBcKucknrRb7LGJ+0fTsE/yXJAobqUUcgDYdWB4jxCjv2LWcl52yutQ4W4beHgGByLcvpVYzdKvfETfc/E1wf2r9sW0LThpWmOBql6h8QP/t4+Rc+vQfvXSds+0tn2T0OXULrd/cghA3lkI2Ar5sur+71LULi/v5Gmu7l+OVz/AJAf9I5Ci3YkTjgAjCg7AbeZNXhAFHXzpQAlcBSP0q0KR4cH9qhSCAZx5VthKrisnCwO6nJ9KuQHbIP7UBqdhwmsseDCv61JmPC2x2qqEkwrsevSgISDNVHY5q5lY/hP7VU6nPI/tSCsuRy2qKd20qcaI3iG5HrTupzyP7U0SnvU2PvDp60Xwflyc00jSNxSMcEgZNQ7x/zt+9KlVpLjf8x/erBeXIAAuJcDkOM0qVAI3lyRj2iXHlxmoCaUHIkbPnmlSoCftlz/AFEv9xpjd3DDBnkP/caVKgGFxMOUr/3U/tM/+NJ/caVKgHW7uU92eUfBjUhqF4DkXUwPzmlSoBe33mc+1TZ+c0jf3hOTdTZ+c0qVAR9ruck9/Jk8zxGtEOsanBG8UN/cpHIvA6rKQGU8wfSlSqoGYXVwvuzyD4Mal7ddj/5M395pUqkGe9upM8dxK2eeXO9X2WrajpxZrC+ubYvu5ilK8WPPFKlQEr/WdU1IJ/ENQurnuz4O+lZuH4ZrH383+K/9xpUqAmLu5HKeQf8AcaXtl1/US/3mlSoBe2XX9RL/AHml7bdf1Ev95pUqAf226/qJf7zTC9ugMC4lA+c0qVAP7bdf1Mv95pva7n/Hl/uNKlQDe1XH+PJ/castrmczxgzSe+PxHzpUqKc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034" name="Picture 10" descr="https://encrypted-tbn0.gstatic.com/images?q=tbn:ANd9GcROm-xb_0sE2XVSF6FS6splytJsYGVuRMtjfnA19f-N9CSOu-s5-g"/>
          <p:cNvPicPr>
            <a:picLocks noChangeAspect="1" noChangeArrowheads="1"/>
          </p:cNvPicPr>
          <p:nvPr/>
        </p:nvPicPr>
        <p:blipFill>
          <a:blip r:embed="rId3" cstate="print"/>
          <a:srcRect/>
          <a:stretch>
            <a:fillRect/>
          </a:stretch>
        </p:blipFill>
        <p:spPr bwMode="auto">
          <a:xfrm>
            <a:off x="6167438" y="2071678"/>
            <a:ext cx="4122322" cy="3500462"/>
          </a:xfrm>
          <a:prstGeom prst="rect">
            <a:avLst/>
          </a:prstGeom>
          <a:noFill/>
        </p:spPr>
      </p:pic>
    </p:spTree>
    <p:extLst>
      <p:ext uri="{BB962C8B-B14F-4D97-AF65-F5344CB8AC3E}">
        <p14:creationId xmlns:p14="http://schemas.microsoft.com/office/powerpoint/2010/main" val="37906333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Obama</a:t>
            </a:r>
            <a:r>
              <a:rPr lang="hu-HU" dirty="0" smtClean="0"/>
              <a:t> </a:t>
            </a:r>
            <a:r>
              <a:rPr lang="hu-HU" dirty="0" err="1" smtClean="0"/>
              <a:t>Administration</a:t>
            </a:r>
            <a:endParaRPr lang="hu-HU" dirty="0"/>
          </a:p>
        </p:txBody>
      </p:sp>
      <p:sp>
        <p:nvSpPr>
          <p:cNvPr id="3" name="Tartalom helye 2"/>
          <p:cNvSpPr>
            <a:spLocks noGrp="1"/>
          </p:cNvSpPr>
          <p:nvPr>
            <p:ph sz="quarter" idx="2"/>
          </p:nvPr>
        </p:nvSpPr>
        <p:spPr>
          <a:xfrm>
            <a:off x="2133600" y="1785926"/>
            <a:ext cx="3886200" cy="4233874"/>
          </a:xfrm>
        </p:spPr>
        <p:txBody>
          <a:bodyPr/>
          <a:lstStyle/>
          <a:p>
            <a:r>
              <a:rPr lang="hu-HU" dirty="0" err="1" smtClean="0"/>
              <a:t>Reset</a:t>
            </a:r>
            <a:endParaRPr lang="hu-HU" dirty="0" smtClean="0"/>
          </a:p>
          <a:p>
            <a:pPr lvl="1"/>
            <a:r>
              <a:rPr lang="hu-HU" dirty="0" err="1" smtClean="0"/>
              <a:t>Prague</a:t>
            </a:r>
            <a:r>
              <a:rPr lang="hu-HU" dirty="0" smtClean="0"/>
              <a:t> Meeting</a:t>
            </a:r>
          </a:p>
          <a:p>
            <a:r>
              <a:rPr lang="hu-HU" dirty="0" err="1" smtClean="0"/>
              <a:t>Missile</a:t>
            </a:r>
            <a:r>
              <a:rPr lang="hu-HU" dirty="0" smtClean="0"/>
              <a:t> </a:t>
            </a:r>
            <a:r>
              <a:rPr lang="hu-HU" dirty="0" err="1" smtClean="0"/>
              <a:t>defense</a:t>
            </a:r>
            <a:endParaRPr lang="hu-HU" dirty="0" smtClean="0"/>
          </a:p>
          <a:p>
            <a:r>
              <a:rPr lang="hu-HU" dirty="0" err="1" smtClean="0"/>
              <a:t>Liberal-idealist</a:t>
            </a:r>
            <a:r>
              <a:rPr lang="hu-HU" dirty="0" smtClean="0"/>
              <a:t> </a:t>
            </a:r>
            <a:r>
              <a:rPr lang="hu-HU" dirty="0" err="1" smtClean="0"/>
              <a:t>value</a:t>
            </a:r>
            <a:r>
              <a:rPr lang="hu-HU" dirty="0" smtClean="0"/>
              <a:t> </a:t>
            </a:r>
            <a:r>
              <a:rPr lang="hu-HU" dirty="0" err="1" smtClean="0"/>
              <a:t>package</a:t>
            </a:r>
            <a:endParaRPr lang="hu-HU" dirty="0" smtClean="0"/>
          </a:p>
          <a:p>
            <a:r>
              <a:rPr lang="hu-HU" dirty="0" err="1" smtClean="0"/>
              <a:t>But</a:t>
            </a:r>
            <a:r>
              <a:rPr lang="hu-HU" dirty="0" smtClean="0"/>
              <a:t> </a:t>
            </a:r>
            <a:r>
              <a:rPr lang="hu-HU" dirty="0" err="1" smtClean="0"/>
              <a:t>realist</a:t>
            </a:r>
            <a:endParaRPr lang="hu-HU" dirty="0" smtClean="0"/>
          </a:p>
          <a:p>
            <a:r>
              <a:rPr lang="hu-HU" dirty="0" err="1" smtClean="0"/>
              <a:t>Incoherent</a:t>
            </a:r>
            <a:endParaRPr lang="hu-HU" dirty="0" smtClean="0"/>
          </a:p>
        </p:txBody>
      </p:sp>
      <p:sp>
        <p:nvSpPr>
          <p:cNvPr id="4" name="Tartalom helye 3"/>
          <p:cNvSpPr>
            <a:spLocks noGrp="1"/>
          </p:cNvSpPr>
          <p:nvPr>
            <p:ph sz="quarter" idx="4"/>
          </p:nvPr>
        </p:nvSpPr>
        <p:spPr/>
        <p:txBody>
          <a:bodyPr/>
          <a:lstStyle/>
          <a:p>
            <a:endParaRPr lang="hu-HU"/>
          </a:p>
        </p:txBody>
      </p:sp>
      <p:pic>
        <p:nvPicPr>
          <p:cNvPr id="48130" name="Picture 2" descr="https://encrypted-tbn1.gstatic.com/images?q=tbn:ANd9GcQ_VnO72SwrvJ6_qG19gg7YniPEuUAd6hWx5L95qLnZgfKy2oZbRQ"/>
          <p:cNvPicPr>
            <a:picLocks noChangeAspect="1" noChangeArrowheads="1"/>
          </p:cNvPicPr>
          <p:nvPr/>
        </p:nvPicPr>
        <p:blipFill>
          <a:blip r:embed="rId2" cstate="print"/>
          <a:srcRect/>
          <a:stretch>
            <a:fillRect/>
          </a:stretch>
        </p:blipFill>
        <p:spPr bwMode="auto">
          <a:xfrm>
            <a:off x="6310314" y="2285992"/>
            <a:ext cx="4023294" cy="2928958"/>
          </a:xfrm>
          <a:prstGeom prst="rect">
            <a:avLst/>
          </a:prstGeom>
          <a:noFill/>
        </p:spPr>
      </p:pic>
      <p:pic>
        <p:nvPicPr>
          <p:cNvPr id="48132" name="Picture 4" descr="http://s1.reutersmedia.net/resources/r/?m=02&amp;d=20120815&amp;t=2&amp;i=642899701&amp;w=460&amp;fh=&amp;fw=&amp;ll=&amp;pl=&amp;r=CBRE87E1PTB00"/>
          <p:cNvPicPr>
            <a:picLocks noChangeAspect="1" noChangeArrowheads="1"/>
          </p:cNvPicPr>
          <p:nvPr/>
        </p:nvPicPr>
        <p:blipFill>
          <a:blip r:embed="rId3" cstate="print"/>
          <a:srcRect/>
          <a:stretch>
            <a:fillRect/>
          </a:stretch>
        </p:blipFill>
        <p:spPr bwMode="auto">
          <a:xfrm>
            <a:off x="6167438" y="2285992"/>
            <a:ext cx="4286250" cy="3105150"/>
          </a:xfrm>
          <a:prstGeom prst="rect">
            <a:avLst/>
          </a:prstGeom>
          <a:noFill/>
        </p:spPr>
      </p:pic>
    </p:spTree>
    <p:extLst>
      <p:ext uri="{BB962C8B-B14F-4D97-AF65-F5344CB8AC3E}">
        <p14:creationId xmlns:p14="http://schemas.microsoft.com/office/powerpoint/2010/main" val="4167795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t>2019 is a </a:t>
            </a:r>
            <a:r>
              <a:rPr lang="hu-HU" dirty="0" err="1" smtClean="0"/>
              <a:t>historic</a:t>
            </a:r>
            <a:r>
              <a:rPr lang="hu-HU" dirty="0" smtClean="0"/>
              <a:t> benchmark</a:t>
            </a:r>
          </a:p>
          <a:p>
            <a:pPr lvl="1"/>
            <a:r>
              <a:rPr lang="hu-HU" dirty="0" smtClean="0"/>
              <a:t>30-20-15</a:t>
            </a:r>
          </a:p>
          <a:p>
            <a:r>
              <a:rPr lang="hu-HU" dirty="0" err="1" smtClean="0"/>
              <a:t>Come</a:t>
            </a:r>
            <a:r>
              <a:rPr lang="hu-HU" dirty="0" smtClean="0"/>
              <a:t> back </a:t>
            </a:r>
            <a:r>
              <a:rPr lang="hu-HU" dirty="0" err="1" smtClean="0"/>
              <a:t>to</a:t>
            </a:r>
            <a:r>
              <a:rPr lang="hu-HU" dirty="0" smtClean="0"/>
              <a:t> Europe?</a:t>
            </a:r>
          </a:p>
          <a:p>
            <a:r>
              <a:rPr lang="hu-HU" dirty="0" err="1">
                <a:hlinkClick r:id="rId2"/>
              </a:rPr>
              <a:t>Trump</a:t>
            </a:r>
            <a:r>
              <a:rPr lang="hu-HU" dirty="0">
                <a:hlinkClick r:id="rId2"/>
              </a:rPr>
              <a:t> and </a:t>
            </a:r>
            <a:r>
              <a:rPr lang="hu-HU" dirty="0" err="1">
                <a:hlinkClick r:id="rId2"/>
              </a:rPr>
              <a:t>the</a:t>
            </a:r>
            <a:r>
              <a:rPr lang="hu-HU" dirty="0">
                <a:hlinkClick r:id="rId2"/>
              </a:rPr>
              <a:t> NATO</a:t>
            </a:r>
            <a:endParaRPr lang="hu-HU" dirty="0"/>
          </a:p>
          <a:p>
            <a:r>
              <a:rPr lang="hu-HU" dirty="0" smtClean="0"/>
              <a:t>Helsinki</a:t>
            </a:r>
          </a:p>
          <a:p>
            <a:r>
              <a:rPr lang="hu-HU" dirty="0" err="1" smtClean="0"/>
              <a:t>Division</a:t>
            </a:r>
            <a:r>
              <a:rPr lang="hu-HU" dirty="0" smtClean="0"/>
              <a:t> in Europe</a:t>
            </a:r>
          </a:p>
          <a:p>
            <a:r>
              <a:rPr lang="hu-HU" dirty="0" err="1" smtClean="0"/>
              <a:t>Three</a:t>
            </a:r>
            <a:r>
              <a:rPr lang="hu-HU" dirty="0" smtClean="0"/>
              <a:t> </a:t>
            </a:r>
            <a:r>
              <a:rPr lang="hu-HU" dirty="0" err="1" smtClean="0"/>
              <a:t>Seas</a:t>
            </a:r>
            <a:r>
              <a:rPr lang="hu-HU" dirty="0" smtClean="0"/>
              <a:t> </a:t>
            </a:r>
            <a:r>
              <a:rPr lang="hu-HU" dirty="0" err="1" smtClean="0"/>
              <a:t>Initiative</a:t>
            </a:r>
            <a:endParaRPr lang="hu-HU" dirty="0"/>
          </a:p>
        </p:txBody>
      </p:sp>
      <p:sp>
        <p:nvSpPr>
          <p:cNvPr id="3" name="Cím 2"/>
          <p:cNvSpPr>
            <a:spLocks noGrp="1"/>
          </p:cNvSpPr>
          <p:nvPr>
            <p:ph type="title"/>
          </p:nvPr>
        </p:nvSpPr>
        <p:spPr/>
        <p:txBody>
          <a:bodyPr/>
          <a:lstStyle/>
          <a:p>
            <a:r>
              <a:rPr lang="hu-HU" dirty="0" err="1" smtClean="0"/>
              <a:t>Trump</a:t>
            </a:r>
            <a:r>
              <a:rPr lang="hu-HU" dirty="0" smtClean="0"/>
              <a:t> </a:t>
            </a:r>
            <a:r>
              <a:rPr lang="hu-HU" dirty="0" err="1" smtClean="0"/>
              <a:t>administration</a:t>
            </a:r>
            <a:endParaRPr lang="hu-HU" dirty="0"/>
          </a:p>
        </p:txBody>
      </p:sp>
    </p:spTree>
    <p:extLst>
      <p:ext uri="{BB962C8B-B14F-4D97-AF65-F5344CB8AC3E}">
        <p14:creationId xmlns:p14="http://schemas.microsoft.com/office/powerpoint/2010/main" val="24195439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The 2nd </a:t>
            </a:r>
            <a:r>
              <a:rPr lang="hu-HU" dirty="0" err="1" smtClean="0"/>
              <a:t>decade</a:t>
            </a:r>
            <a:r>
              <a:rPr lang="hu-HU" dirty="0" smtClean="0"/>
              <a:t> of </a:t>
            </a:r>
            <a:r>
              <a:rPr lang="hu-HU" dirty="0" err="1" smtClean="0"/>
              <a:t>the</a:t>
            </a:r>
            <a:r>
              <a:rPr lang="hu-HU" dirty="0" smtClean="0"/>
              <a:t> 21st </a:t>
            </a:r>
            <a:r>
              <a:rPr lang="hu-HU" dirty="0" err="1" smtClean="0"/>
              <a:t>century</a:t>
            </a:r>
            <a:endParaRPr lang="hu-HU" dirty="0"/>
          </a:p>
        </p:txBody>
      </p:sp>
      <p:sp>
        <p:nvSpPr>
          <p:cNvPr id="3" name="Tartalom helye 2"/>
          <p:cNvSpPr>
            <a:spLocks noGrp="1"/>
          </p:cNvSpPr>
          <p:nvPr>
            <p:ph idx="1"/>
          </p:nvPr>
        </p:nvSpPr>
        <p:spPr/>
        <p:txBody>
          <a:bodyPr>
            <a:normAutofit/>
          </a:bodyPr>
          <a:lstStyle/>
          <a:p>
            <a:r>
              <a:rPr lang="hu-HU" sz="2400" dirty="0" err="1" smtClean="0"/>
              <a:t>Started</a:t>
            </a:r>
            <a:r>
              <a:rPr lang="hu-HU" sz="2400" dirty="0" smtClean="0"/>
              <a:t> </a:t>
            </a:r>
            <a:r>
              <a:rPr lang="hu-HU" sz="2400" dirty="0" err="1" smtClean="0"/>
              <a:t>pessimistically</a:t>
            </a:r>
            <a:endParaRPr lang="hu-HU" sz="2400" dirty="0"/>
          </a:p>
          <a:p>
            <a:r>
              <a:rPr lang="hu-HU" sz="2400" dirty="0" err="1" smtClean="0"/>
              <a:t>Unpredictable</a:t>
            </a:r>
            <a:r>
              <a:rPr lang="hu-HU" sz="2400" dirty="0" smtClean="0"/>
              <a:t> and </a:t>
            </a:r>
            <a:r>
              <a:rPr lang="hu-HU" sz="2400" dirty="0" err="1" smtClean="0"/>
              <a:t>quick</a:t>
            </a:r>
            <a:r>
              <a:rPr lang="hu-HU" sz="2400" dirty="0" smtClean="0"/>
              <a:t> </a:t>
            </a:r>
            <a:r>
              <a:rPr lang="hu-HU" sz="2400" dirty="0" err="1" smtClean="0"/>
              <a:t>changes</a:t>
            </a:r>
            <a:endParaRPr lang="hu-HU" sz="2400" dirty="0" smtClean="0"/>
          </a:p>
          <a:p>
            <a:r>
              <a:rPr lang="hu-HU" sz="2400" dirty="0" smtClean="0"/>
              <a:t>Parallel </a:t>
            </a:r>
            <a:r>
              <a:rPr lang="hu-HU" sz="2400" dirty="0" err="1" smtClean="0"/>
              <a:t>new</a:t>
            </a:r>
            <a:r>
              <a:rPr lang="hu-HU" sz="2400" dirty="0" smtClean="0"/>
              <a:t> and old </a:t>
            </a:r>
            <a:r>
              <a:rPr lang="hu-HU" sz="2400" dirty="0" err="1" smtClean="0"/>
              <a:t>challanges</a:t>
            </a:r>
            <a:endParaRPr lang="hu-HU" sz="2400" dirty="0" smtClean="0"/>
          </a:p>
          <a:p>
            <a:r>
              <a:rPr lang="hu-HU" sz="2400" dirty="0" err="1" smtClean="0"/>
              <a:t>Fricitions</a:t>
            </a:r>
            <a:r>
              <a:rPr lang="hu-HU" sz="2400" dirty="0" smtClean="0"/>
              <a:t> </a:t>
            </a:r>
            <a:r>
              <a:rPr lang="hu-HU" sz="2400" dirty="0" err="1" smtClean="0"/>
              <a:t>within</a:t>
            </a:r>
            <a:r>
              <a:rPr lang="hu-HU" sz="2400" dirty="0" smtClean="0"/>
              <a:t> </a:t>
            </a:r>
            <a:r>
              <a:rPr lang="hu-HU" sz="2400" dirty="0" err="1" smtClean="0"/>
              <a:t>our</a:t>
            </a:r>
            <a:r>
              <a:rPr lang="hu-HU" sz="2400" dirty="0" smtClean="0"/>
              <a:t> </a:t>
            </a:r>
            <a:r>
              <a:rPr lang="hu-HU" sz="2400" dirty="0" err="1" smtClean="0"/>
              <a:t>alliance</a:t>
            </a:r>
            <a:endParaRPr lang="hu-HU" sz="2400" dirty="0" smtClean="0"/>
          </a:p>
          <a:p>
            <a:r>
              <a:rPr lang="hu-HU" sz="2400" dirty="0" err="1" smtClean="0"/>
              <a:t>Indentity</a:t>
            </a:r>
            <a:r>
              <a:rPr lang="hu-HU" sz="2400" dirty="0" smtClean="0"/>
              <a:t> </a:t>
            </a:r>
            <a:r>
              <a:rPr lang="hu-HU" sz="2400" dirty="0" err="1" smtClean="0"/>
              <a:t>crisis</a:t>
            </a:r>
            <a:r>
              <a:rPr lang="hu-HU" sz="2400" dirty="0" smtClean="0"/>
              <a:t> </a:t>
            </a:r>
            <a:r>
              <a:rPr lang="hu-HU" sz="2400" dirty="0" err="1" smtClean="0"/>
              <a:t>withtin</a:t>
            </a:r>
            <a:r>
              <a:rPr lang="hu-HU" sz="2400" dirty="0" smtClean="0"/>
              <a:t> </a:t>
            </a:r>
            <a:r>
              <a:rPr lang="hu-HU" sz="2400" dirty="0" err="1" smtClean="0"/>
              <a:t>the</a:t>
            </a:r>
            <a:r>
              <a:rPr lang="hu-HU" sz="2400" dirty="0" smtClean="0"/>
              <a:t> EU</a:t>
            </a:r>
          </a:p>
          <a:p>
            <a:pPr lvl="1"/>
            <a:r>
              <a:rPr lang="hu-HU" sz="2400" dirty="0" smtClean="0"/>
              <a:t>The old vs. </a:t>
            </a:r>
            <a:r>
              <a:rPr lang="hu-HU" sz="2400" dirty="0" err="1" smtClean="0"/>
              <a:t>new</a:t>
            </a:r>
            <a:r>
              <a:rPr lang="hu-HU" sz="2400" dirty="0" smtClean="0"/>
              <a:t> </a:t>
            </a:r>
            <a:r>
              <a:rPr lang="hu-HU" sz="2400" dirty="0" err="1" smtClean="0"/>
              <a:t>memberstates</a:t>
            </a:r>
            <a:endParaRPr lang="hu-HU" sz="2400" dirty="0"/>
          </a:p>
        </p:txBody>
      </p:sp>
    </p:spTree>
    <p:extLst>
      <p:ext uri="{BB962C8B-B14F-4D97-AF65-F5344CB8AC3E}">
        <p14:creationId xmlns:p14="http://schemas.microsoft.com/office/powerpoint/2010/main" val="3411654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p:cNvSpPr>
            <a:spLocks noGrp="1"/>
          </p:cNvSpPr>
          <p:nvPr>
            <p:ph type="title"/>
          </p:nvPr>
        </p:nvSpPr>
        <p:spPr>
          <a:xfrm>
            <a:off x="2136775" y="228600"/>
            <a:ext cx="8153400" cy="990600"/>
          </a:xfrm>
        </p:spPr>
        <p:txBody>
          <a:bodyPr/>
          <a:lstStyle/>
          <a:p>
            <a:pPr eaLnBrk="1" hangingPunct="1"/>
            <a:r>
              <a:rPr lang="hu-HU" altLang="hu-HU" dirty="0" err="1" smtClean="0"/>
              <a:t>How</a:t>
            </a:r>
            <a:r>
              <a:rPr lang="hu-HU" altLang="hu-HU" dirty="0" smtClean="0"/>
              <a:t> </a:t>
            </a:r>
            <a:r>
              <a:rPr lang="hu-HU" altLang="hu-HU" dirty="0" err="1" smtClean="0"/>
              <a:t>did</a:t>
            </a:r>
            <a:r>
              <a:rPr lang="hu-HU" altLang="hu-HU" dirty="0" smtClean="0"/>
              <a:t> CEE </a:t>
            </a:r>
            <a:r>
              <a:rPr lang="hu-HU" altLang="hu-HU" dirty="0" err="1" smtClean="0"/>
              <a:t>get</a:t>
            </a:r>
            <a:r>
              <a:rPr lang="hu-HU" altLang="hu-HU" dirty="0" smtClean="0"/>
              <a:t> here?</a:t>
            </a:r>
          </a:p>
        </p:txBody>
      </p:sp>
      <p:sp>
        <p:nvSpPr>
          <p:cNvPr id="19459" name="Tartalom helye 2"/>
          <p:cNvSpPr>
            <a:spLocks noGrp="1"/>
          </p:cNvSpPr>
          <p:nvPr>
            <p:ph sz="quarter" idx="1"/>
          </p:nvPr>
        </p:nvSpPr>
        <p:spPr>
          <a:xfrm>
            <a:off x="2136775" y="1600200"/>
            <a:ext cx="8153400" cy="4495800"/>
          </a:xfrm>
        </p:spPr>
        <p:txBody>
          <a:bodyPr/>
          <a:lstStyle/>
          <a:p>
            <a:pPr eaLnBrk="1" hangingPunct="1"/>
            <a:endParaRPr lang="hu-HU" altLang="hu-HU" smtClean="0"/>
          </a:p>
        </p:txBody>
      </p:sp>
      <p:pic>
        <p:nvPicPr>
          <p:cNvPr id="19460" name="Picture 2" descr="http://cache.boston.com/resize/bonzai-fba/Globe_Photo/2008/01/11/1200091530_4515/539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252" y="1567507"/>
            <a:ext cx="7350034" cy="529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959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p:cNvSpPr>
            <a:spLocks noGrp="1"/>
          </p:cNvSpPr>
          <p:nvPr>
            <p:ph type="title"/>
          </p:nvPr>
        </p:nvSpPr>
        <p:spPr>
          <a:xfrm>
            <a:off x="2136775" y="228600"/>
            <a:ext cx="8153400" cy="990600"/>
          </a:xfrm>
        </p:spPr>
        <p:txBody>
          <a:bodyPr/>
          <a:lstStyle/>
          <a:p>
            <a:pPr eaLnBrk="1" hangingPunct="1"/>
            <a:r>
              <a:rPr lang="hu-HU" altLang="hu-HU" smtClean="0"/>
              <a:t>Annus mirabilis</a:t>
            </a:r>
            <a:endParaRPr lang="en-US" altLang="hu-HU" smtClean="0"/>
          </a:p>
        </p:txBody>
      </p:sp>
      <p:sp>
        <p:nvSpPr>
          <p:cNvPr id="20483" name="Tartalom helye 2"/>
          <p:cNvSpPr>
            <a:spLocks noGrp="1"/>
          </p:cNvSpPr>
          <p:nvPr>
            <p:ph sz="quarter" idx="1"/>
          </p:nvPr>
        </p:nvSpPr>
        <p:spPr>
          <a:xfrm>
            <a:off x="2136775" y="1600200"/>
            <a:ext cx="8153400" cy="4495800"/>
          </a:xfrm>
        </p:spPr>
        <p:txBody>
          <a:bodyPr/>
          <a:lstStyle/>
          <a:p>
            <a:pPr eaLnBrk="1" hangingPunct="1"/>
            <a:r>
              <a:rPr lang="hu-HU" altLang="hu-HU" dirty="0" smtClean="0"/>
              <a:t>10 </a:t>
            </a:r>
            <a:r>
              <a:rPr lang="hu-HU" altLang="hu-HU" dirty="0" err="1" smtClean="0"/>
              <a:t>years</a:t>
            </a:r>
            <a:r>
              <a:rPr lang="hu-HU" altLang="hu-HU" dirty="0" smtClean="0"/>
              <a:t>, 10 </a:t>
            </a:r>
            <a:r>
              <a:rPr lang="hu-HU" altLang="hu-HU" dirty="0" err="1" smtClean="0"/>
              <a:t>months</a:t>
            </a:r>
            <a:r>
              <a:rPr lang="hu-HU" altLang="hu-HU" dirty="0" smtClean="0"/>
              <a:t>, 10 </a:t>
            </a:r>
            <a:r>
              <a:rPr lang="hu-HU" altLang="hu-HU" dirty="0" err="1" smtClean="0"/>
              <a:t>weeks</a:t>
            </a:r>
            <a:r>
              <a:rPr lang="hu-HU" altLang="hu-HU" dirty="0" smtClean="0"/>
              <a:t>, 10 </a:t>
            </a:r>
            <a:r>
              <a:rPr lang="hu-HU" altLang="hu-HU" dirty="0" err="1" smtClean="0"/>
              <a:t>days</a:t>
            </a:r>
            <a:endParaRPr lang="hu-HU" altLang="hu-HU" dirty="0" smtClean="0"/>
          </a:p>
          <a:p>
            <a:pPr eaLnBrk="1" hangingPunct="1"/>
            <a:r>
              <a:rPr lang="hu-HU" altLang="hu-HU" dirty="0" smtClean="0"/>
              <a:t>Sinatra </a:t>
            </a:r>
            <a:r>
              <a:rPr lang="hu-HU" altLang="hu-HU" dirty="0" err="1" smtClean="0"/>
              <a:t>doctrine</a:t>
            </a:r>
            <a:r>
              <a:rPr lang="hu-HU" altLang="hu-HU" dirty="0" smtClean="0"/>
              <a:t> (</a:t>
            </a:r>
            <a:r>
              <a:rPr lang="hu-HU" altLang="hu-HU" dirty="0" err="1" smtClean="0"/>
              <a:t>Moscow</a:t>
            </a:r>
            <a:r>
              <a:rPr lang="hu-HU" altLang="hu-HU" dirty="0" smtClean="0"/>
              <a:t> </a:t>
            </a:r>
            <a:r>
              <a:rPr lang="hu-HU" altLang="hu-HU" dirty="0" err="1" smtClean="0"/>
              <a:t>pays</a:t>
            </a:r>
            <a:r>
              <a:rPr lang="hu-HU" altLang="hu-HU" dirty="0" smtClean="0"/>
              <a:t> more </a:t>
            </a:r>
            <a:r>
              <a:rPr lang="hu-HU" altLang="hu-HU" dirty="0" err="1" smtClean="0"/>
              <a:t>attention</a:t>
            </a:r>
            <a:r>
              <a:rPr lang="hu-HU" altLang="hu-HU" dirty="0" smtClean="0"/>
              <a:t> </a:t>
            </a:r>
            <a:r>
              <a:rPr lang="hu-HU" altLang="hu-HU" dirty="0" err="1" smtClean="0"/>
              <a:t>to</a:t>
            </a:r>
            <a:r>
              <a:rPr lang="hu-HU" altLang="hu-HU" dirty="0" smtClean="0"/>
              <a:t> </a:t>
            </a:r>
            <a:r>
              <a:rPr lang="hu-HU" altLang="hu-HU" dirty="0" err="1" smtClean="0"/>
              <a:t>the</a:t>
            </a:r>
            <a:r>
              <a:rPr lang="hu-HU" altLang="hu-HU" dirty="0" smtClean="0"/>
              <a:t> US)</a:t>
            </a:r>
          </a:p>
          <a:p>
            <a:pPr eaLnBrk="1" hangingPunct="1"/>
            <a:r>
              <a:rPr lang="hu-HU" altLang="hu-HU" dirty="0" smtClean="0"/>
              <a:t>Opening of </a:t>
            </a:r>
            <a:r>
              <a:rPr lang="hu-HU" altLang="hu-HU" dirty="0" err="1" smtClean="0"/>
              <a:t>the</a:t>
            </a:r>
            <a:r>
              <a:rPr lang="hu-HU" altLang="hu-HU" dirty="0" smtClean="0"/>
              <a:t> </a:t>
            </a:r>
            <a:r>
              <a:rPr lang="hu-HU" altLang="hu-HU" dirty="0" err="1" smtClean="0"/>
              <a:t>border</a:t>
            </a:r>
            <a:r>
              <a:rPr lang="hu-HU" altLang="hu-HU" dirty="0" smtClean="0"/>
              <a:t> in Hungary (</a:t>
            </a:r>
            <a:r>
              <a:rPr lang="hu-HU" altLang="hu-HU" dirty="0" err="1" smtClean="0"/>
              <a:t>Aug</a:t>
            </a:r>
            <a:r>
              <a:rPr lang="hu-HU" altLang="hu-HU" dirty="0" smtClean="0"/>
              <a:t>, 1989)</a:t>
            </a:r>
          </a:p>
          <a:p>
            <a:pPr lvl="1" eaLnBrk="1" hangingPunct="1"/>
            <a:endParaRPr lang="en-US" altLang="hu-HU" dirty="0" smtClean="0"/>
          </a:p>
        </p:txBody>
      </p:sp>
    </p:spTree>
    <p:extLst>
      <p:ext uri="{BB962C8B-B14F-4D97-AF65-F5344CB8AC3E}">
        <p14:creationId xmlns:p14="http://schemas.microsoft.com/office/powerpoint/2010/main" val="3909604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p:cNvSpPr>
            <a:spLocks noGrp="1"/>
          </p:cNvSpPr>
          <p:nvPr>
            <p:ph type="title"/>
          </p:nvPr>
        </p:nvSpPr>
        <p:spPr>
          <a:xfrm>
            <a:off x="2136775" y="228600"/>
            <a:ext cx="8153400" cy="990600"/>
          </a:xfrm>
        </p:spPr>
        <p:txBody>
          <a:bodyPr/>
          <a:lstStyle/>
          <a:p>
            <a:pPr eaLnBrk="1" hangingPunct="1"/>
            <a:r>
              <a:rPr lang="hu-HU" altLang="hu-HU" dirty="0" smtClean="0"/>
              <a:t>Hungary</a:t>
            </a:r>
            <a:endParaRPr lang="en-US" altLang="hu-HU" dirty="0" smtClean="0"/>
          </a:p>
        </p:txBody>
      </p:sp>
      <p:sp>
        <p:nvSpPr>
          <p:cNvPr id="23555" name="Tartalom helye 2"/>
          <p:cNvSpPr>
            <a:spLocks noGrp="1"/>
          </p:cNvSpPr>
          <p:nvPr>
            <p:ph sz="quarter" idx="1"/>
          </p:nvPr>
        </p:nvSpPr>
        <p:spPr>
          <a:xfrm>
            <a:off x="2136775" y="1600200"/>
            <a:ext cx="8153400" cy="4495800"/>
          </a:xfrm>
        </p:spPr>
        <p:txBody>
          <a:bodyPr>
            <a:normAutofit/>
          </a:bodyPr>
          <a:lstStyle/>
          <a:p>
            <a:pPr eaLnBrk="1" hangingPunct="1"/>
            <a:r>
              <a:rPr lang="hu-HU" altLang="hu-HU" dirty="0" smtClean="0"/>
              <a:t>1968. New </a:t>
            </a:r>
            <a:r>
              <a:rPr lang="hu-HU" altLang="hu-HU" dirty="0" err="1" smtClean="0"/>
              <a:t>Economic</a:t>
            </a:r>
            <a:r>
              <a:rPr lang="hu-HU" altLang="hu-HU" dirty="0" smtClean="0"/>
              <a:t> </a:t>
            </a:r>
            <a:r>
              <a:rPr lang="hu-HU" altLang="hu-HU" dirty="0" err="1" smtClean="0"/>
              <a:t>Mechanism</a:t>
            </a:r>
            <a:endParaRPr lang="hu-HU" altLang="hu-HU" dirty="0" smtClean="0"/>
          </a:p>
          <a:p>
            <a:pPr eaLnBrk="1" hangingPunct="1"/>
            <a:r>
              <a:rPr lang="hu-HU" altLang="hu-HU" dirty="0" smtClean="0"/>
              <a:t>1980s – </a:t>
            </a:r>
            <a:r>
              <a:rPr lang="hu-HU" altLang="hu-HU" dirty="0" err="1" smtClean="0"/>
              <a:t>dual</a:t>
            </a:r>
            <a:r>
              <a:rPr lang="hu-HU" altLang="hu-HU" dirty="0" smtClean="0"/>
              <a:t> </a:t>
            </a:r>
            <a:r>
              <a:rPr lang="hu-HU" altLang="hu-HU" dirty="0" err="1" smtClean="0"/>
              <a:t>economy</a:t>
            </a:r>
            <a:endParaRPr lang="hu-HU" altLang="hu-HU" dirty="0" smtClean="0"/>
          </a:p>
          <a:p>
            <a:pPr eaLnBrk="1" hangingPunct="1"/>
            <a:r>
              <a:rPr lang="hu-HU" altLang="hu-HU" dirty="0" smtClean="0"/>
              <a:t>1989 – </a:t>
            </a:r>
            <a:r>
              <a:rPr lang="hu-HU" altLang="hu-HU" dirty="0" err="1" smtClean="0"/>
              <a:t>parties</a:t>
            </a:r>
            <a:r>
              <a:rPr lang="hu-HU" altLang="hu-HU" dirty="0" smtClean="0"/>
              <a:t> </a:t>
            </a:r>
            <a:r>
              <a:rPr lang="hu-HU" altLang="hu-HU" dirty="0" err="1" smtClean="0"/>
              <a:t>are</a:t>
            </a:r>
            <a:r>
              <a:rPr lang="hu-HU" altLang="hu-HU" dirty="0" smtClean="0"/>
              <a:t> </a:t>
            </a:r>
            <a:r>
              <a:rPr lang="hu-HU" altLang="hu-HU" dirty="0" err="1" smtClean="0"/>
              <a:t>allowed</a:t>
            </a:r>
            <a:endParaRPr lang="hu-HU" altLang="hu-HU" dirty="0" smtClean="0"/>
          </a:p>
          <a:p>
            <a:pPr eaLnBrk="1" hangingPunct="1"/>
            <a:r>
              <a:rPr lang="hu-HU" altLang="hu-HU" dirty="0" smtClean="0"/>
              <a:t>1989 </a:t>
            </a:r>
            <a:r>
              <a:rPr lang="hu-HU" altLang="hu-HU" dirty="0" err="1" smtClean="0"/>
              <a:t>reburial</a:t>
            </a:r>
            <a:r>
              <a:rPr lang="hu-HU" altLang="hu-HU" dirty="0" smtClean="0"/>
              <a:t> of Imre Nagy – </a:t>
            </a:r>
            <a:r>
              <a:rPr lang="hu-HU" altLang="hu-HU" dirty="0" err="1" smtClean="0"/>
              <a:t>birth</a:t>
            </a:r>
            <a:r>
              <a:rPr lang="hu-HU" altLang="hu-HU" dirty="0" smtClean="0"/>
              <a:t> of </a:t>
            </a:r>
            <a:r>
              <a:rPr lang="hu-HU" altLang="hu-HU" dirty="0" err="1" smtClean="0"/>
              <a:t>new</a:t>
            </a:r>
            <a:r>
              <a:rPr lang="hu-HU" altLang="hu-HU" dirty="0" smtClean="0"/>
              <a:t> </a:t>
            </a:r>
            <a:r>
              <a:rPr lang="hu-HU" altLang="hu-HU" dirty="0" err="1" smtClean="0"/>
              <a:t>generation</a:t>
            </a:r>
            <a:r>
              <a:rPr lang="hu-HU" altLang="hu-HU" dirty="0" smtClean="0"/>
              <a:t> of </a:t>
            </a:r>
            <a:r>
              <a:rPr lang="hu-HU" altLang="hu-HU" dirty="0" err="1" smtClean="0"/>
              <a:t>politicians</a:t>
            </a:r>
            <a:endParaRPr lang="hu-HU" altLang="hu-HU" dirty="0" smtClean="0"/>
          </a:p>
          <a:p>
            <a:pPr eaLnBrk="1" hangingPunct="1"/>
            <a:r>
              <a:rPr lang="hu-HU" altLang="hu-HU" dirty="0" err="1" smtClean="0"/>
              <a:t>October</a:t>
            </a:r>
            <a:r>
              <a:rPr lang="hu-HU" altLang="hu-HU" dirty="0" smtClean="0"/>
              <a:t> 23, 1989 – </a:t>
            </a:r>
            <a:r>
              <a:rPr lang="hu-HU" altLang="hu-HU" dirty="0" err="1" smtClean="0"/>
              <a:t>Hungarian</a:t>
            </a:r>
            <a:r>
              <a:rPr lang="hu-HU" altLang="hu-HU" dirty="0" smtClean="0"/>
              <a:t> </a:t>
            </a:r>
            <a:r>
              <a:rPr lang="hu-HU" altLang="hu-HU" dirty="0" err="1" smtClean="0"/>
              <a:t>Republic</a:t>
            </a:r>
            <a:endParaRPr lang="hu-HU" altLang="hu-HU" dirty="0" smtClean="0"/>
          </a:p>
          <a:p>
            <a:pPr eaLnBrk="1" hangingPunct="1"/>
            <a:r>
              <a:rPr lang="hu-HU" altLang="hu-HU" dirty="0" smtClean="0"/>
              <a:t>1990 (</a:t>
            </a:r>
            <a:r>
              <a:rPr lang="hu-HU" altLang="hu-HU" dirty="0" err="1"/>
              <a:t>M</a:t>
            </a:r>
            <a:r>
              <a:rPr lang="hu-HU" altLang="hu-HU" dirty="0" err="1" smtClean="0"/>
              <a:t>arch</a:t>
            </a:r>
            <a:r>
              <a:rPr lang="hu-HU" altLang="hu-HU" dirty="0" smtClean="0"/>
              <a:t> and </a:t>
            </a:r>
            <a:r>
              <a:rPr lang="hu-HU" altLang="hu-HU" dirty="0" err="1" smtClean="0"/>
              <a:t>April</a:t>
            </a:r>
            <a:r>
              <a:rPr lang="hu-HU" altLang="hu-HU" dirty="0" smtClean="0"/>
              <a:t>) </a:t>
            </a:r>
            <a:r>
              <a:rPr lang="hu-HU" altLang="hu-HU" dirty="0" err="1" smtClean="0"/>
              <a:t>the</a:t>
            </a:r>
            <a:r>
              <a:rPr lang="hu-HU" altLang="hu-HU" dirty="0" smtClean="0"/>
              <a:t> </a:t>
            </a:r>
            <a:r>
              <a:rPr lang="hu-HU" altLang="hu-HU" dirty="0" err="1" smtClean="0"/>
              <a:t>first</a:t>
            </a:r>
            <a:r>
              <a:rPr lang="hu-HU" altLang="hu-HU" dirty="0" smtClean="0"/>
              <a:t> free </a:t>
            </a:r>
            <a:r>
              <a:rPr lang="hu-HU" altLang="hu-HU" dirty="0" err="1" smtClean="0"/>
              <a:t>parliamentary</a:t>
            </a:r>
            <a:r>
              <a:rPr lang="hu-HU" altLang="hu-HU" dirty="0" smtClean="0"/>
              <a:t> </a:t>
            </a:r>
            <a:r>
              <a:rPr lang="hu-HU" altLang="hu-HU" dirty="0" err="1" smtClean="0"/>
              <a:t>elections</a:t>
            </a:r>
            <a:endParaRPr lang="hu-HU" altLang="hu-HU" dirty="0"/>
          </a:p>
          <a:p>
            <a:pPr eaLnBrk="1" hangingPunct="1"/>
            <a:r>
              <a:rPr lang="hu-HU" altLang="hu-HU" dirty="0" smtClean="0"/>
              <a:t>New </a:t>
            </a:r>
            <a:r>
              <a:rPr lang="hu-HU" altLang="hu-HU" dirty="0" err="1" smtClean="0"/>
              <a:t>foreign</a:t>
            </a:r>
            <a:r>
              <a:rPr lang="hu-HU" altLang="hu-HU" dirty="0" smtClean="0"/>
              <a:t> policy </a:t>
            </a:r>
            <a:r>
              <a:rPr lang="hu-HU" altLang="hu-HU" dirty="0" err="1" smtClean="0"/>
              <a:t>strategy</a:t>
            </a:r>
            <a:r>
              <a:rPr lang="hu-HU" altLang="hu-HU" dirty="0" smtClean="0"/>
              <a:t>:</a:t>
            </a:r>
          </a:p>
          <a:p>
            <a:pPr lvl="1"/>
            <a:r>
              <a:rPr lang="hu-HU" altLang="hu-HU" dirty="0" err="1" smtClean="0"/>
              <a:t>Euroatlantic</a:t>
            </a:r>
            <a:r>
              <a:rPr lang="hu-HU" altLang="hu-HU" dirty="0" smtClean="0"/>
              <a:t> </a:t>
            </a:r>
            <a:r>
              <a:rPr lang="hu-HU" altLang="hu-HU" dirty="0" err="1" smtClean="0"/>
              <a:t>integration</a:t>
            </a:r>
            <a:endParaRPr lang="hu-HU" altLang="hu-HU" dirty="0" smtClean="0"/>
          </a:p>
          <a:p>
            <a:pPr lvl="1"/>
            <a:r>
              <a:rPr lang="hu-HU" altLang="hu-HU" dirty="0" err="1" smtClean="0"/>
              <a:t>Friendly</a:t>
            </a:r>
            <a:r>
              <a:rPr lang="hu-HU" altLang="hu-HU" dirty="0" smtClean="0"/>
              <a:t> relations </a:t>
            </a:r>
            <a:r>
              <a:rPr lang="hu-HU" altLang="hu-HU" dirty="0" err="1" smtClean="0"/>
              <a:t>with</a:t>
            </a:r>
            <a:r>
              <a:rPr lang="hu-HU" altLang="hu-HU" dirty="0" smtClean="0"/>
              <a:t> </a:t>
            </a:r>
            <a:r>
              <a:rPr lang="hu-HU" altLang="hu-HU" dirty="0" err="1" smtClean="0"/>
              <a:t>the</a:t>
            </a:r>
            <a:r>
              <a:rPr lang="hu-HU" altLang="hu-HU" dirty="0" smtClean="0"/>
              <a:t> </a:t>
            </a:r>
            <a:r>
              <a:rPr lang="hu-HU" altLang="hu-HU" dirty="0" err="1" smtClean="0"/>
              <a:t>neighbours</a:t>
            </a:r>
            <a:endParaRPr lang="hu-HU" altLang="hu-HU" dirty="0" smtClean="0"/>
          </a:p>
          <a:p>
            <a:pPr lvl="1"/>
            <a:r>
              <a:rPr lang="hu-HU" altLang="hu-HU" dirty="0" err="1" smtClean="0"/>
              <a:t>Protection</a:t>
            </a:r>
            <a:r>
              <a:rPr lang="hu-HU" altLang="hu-HU" dirty="0" smtClean="0"/>
              <a:t> </a:t>
            </a:r>
            <a:r>
              <a:rPr lang="hu-HU" altLang="hu-HU" dirty="0" err="1" smtClean="0"/>
              <a:t>the</a:t>
            </a:r>
            <a:r>
              <a:rPr lang="hu-HU" altLang="hu-HU" dirty="0" smtClean="0"/>
              <a:t> </a:t>
            </a:r>
            <a:r>
              <a:rPr lang="hu-HU" altLang="hu-HU" dirty="0" err="1" smtClean="0"/>
              <a:t>rights</a:t>
            </a:r>
            <a:r>
              <a:rPr lang="hu-HU" altLang="hu-HU" dirty="0" smtClean="0"/>
              <a:t> of </a:t>
            </a:r>
            <a:r>
              <a:rPr lang="hu-HU" altLang="hu-HU" dirty="0" err="1" smtClean="0"/>
              <a:t>Hungarian</a:t>
            </a:r>
            <a:r>
              <a:rPr lang="hu-HU" altLang="hu-HU" dirty="0" smtClean="0"/>
              <a:t> </a:t>
            </a:r>
            <a:r>
              <a:rPr lang="hu-HU" altLang="hu-HU" dirty="0" err="1" smtClean="0"/>
              <a:t>minorities</a:t>
            </a:r>
            <a:r>
              <a:rPr lang="hu-HU" altLang="hu-HU" dirty="0" smtClean="0"/>
              <a:t> </a:t>
            </a:r>
            <a:r>
              <a:rPr lang="hu-HU" altLang="hu-HU" dirty="0" err="1" smtClean="0"/>
              <a:t>living</a:t>
            </a:r>
            <a:r>
              <a:rPr lang="hu-HU" altLang="hu-HU" dirty="0" smtClean="0"/>
              <a:t> </a:t>
            </a:r>
            <a:r>
              <a:rPr lang="hu-HU" altLang="hu-HU" dirty="0" err="1" smtClean="0"/>
              <a:t>outside</a:t>
            </a:r>
            <a:r>
              <a:rPr lang="hu-HU" altLang="hu-HU" dirty="0" smtClean="0"/>
              <a:t> of </a:t>
            </a:r>
            <a:r>
              <a:rPr lang="hu-HU" altLang="hu-HU" dirty="0" err="1" smtClean="0"/>
              <a:t>the</a:t>
            </a:r>
            <a:r>
              <a:rPr lang="hu-HU" altLang="hu-HU" dirty="0" smtClean="0"/>
              <a:t> </a:t>
            </a:r>
            <a:r>
              <a:rPr lang="hu-HU" altLang="hu-HU" dirty="0" err="1" smtClean="0"/>
              <a:t>border</a:t>
            </a:r>
            <a:r>
              <a:rPr lang="hu-HU" altLang="hu-HU" dirty="0" smtClean="0"/>
              <a:t> </a:t>
            </a:r>
          </a:p>
        </p:txBody>
      </p:sp>
    </p:spTree>
    <p:extLst>
      <p:ext uri="{BB962C8B-B14F-4D97-AF65-F5344CB8AC3E}">
        <p14:creationId xmlns:p14="http://schemas.microsoft.com/office/powerpoint/2010/main" val="233551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ím 1"/>
          <p:cNvSpPr>
            <a:spLocks noGrp="1"/>
          </p:cNvSpPr>
          <p:nvPr>
            <p:ph type="title"/>
          </p:nvPr>
        </p:nvSpPr>
        <p:spPr>
          <a:xfrm>
            <a:off x="2136775" y="228600"/>
            <a:ext cx="8153400" cy="990600"/>
          </a:xfrm>
        </p:spPr>
        <p:txBody>
          <a:bodyPr/>
          <a:lstStyle/>
          <a:p>
            <a:pPr eaLnBrk="1" hangingPunct="1"/>
            <a:endParaRPr lang="hu-HU" altLang="hu-HU" smtClean="0"/>
          </a:p>
        </p:txBody>
      </p:sp>
      <p:sp>
        <p:nvSpPr>
          <p:cNvPr id="27651" name="Tartalom helye 2"/>
          <p:cNvSpPr>
            <a:spLocks noGrp="1"/>
          </p:cNvSpPr>
          <p:nvPr>
            <p:ph sz="quarter" idx="1"/>
          </p:nvPr>
        </p:nvSpPr>
        <p:spPr>
          <a:xfrm>
            <a:off x="2136775" y="1600200"/>
            <a:ext cx="8153400" cy="4495800"/>
          </a:xfrm>
        </p:spPr>
        <p:txBody>
          <a:bodyPr/>
          <a:lstStyle/>
          <a:p>
            <a:pPr eaLnBrk="1" hangingPunct="1"/>
            <a:endParaRPr lang="hu-HU" altLang="hu-HU" smtClean="0"/>
          </a:p>
        </p:txBody>
      </p:sp>
      <p:pic>
        <p:nvPicPr>
          <p:cNvPr id="27652" name="Picture 2" descr="http://index.hu/cikkepek/0808/belfold/gros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50" y="275216"/>
            <a:ext cx="8531225" cy="582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145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General </a:t>
            </a:r>
            <a:r>
              <a:rPr lang="hu-HU" dirty="0" err="1" smtClean="0"/>
              <a:t>developments</a:t>
            </a:r>
            <a:endParaRPr lang="hu-HU" dirty="0"/>
          </a:p>
        </p:txBody>
      </p:sp>
      <p:sp>
        <p:nvSpPr>
          <p:cNvPr id="3" name="Tartalom helye 2"/>
          <p:cNvSpPr>
            <a:spLocks noGrp="1"/>
          </p:cNvSpPr>
          <p:nvPr>
            <p:ph idx="1"/>
          </p:nvPr>
        </p:nvSpPr>
        <p:spPr/>
        <p:txBody>
          <a:bodyPr/>
          <a:lstStyle/>
          <a:p>
            <a:r>
              <a:rPr lang="en-GB" dirty="0" smtClean="0"/>
              <a:t>the difference between these revolutions and the </a:t>
            </a:r>
            <a:r>
              <a:rPr lang="en-GB" i="1" dirty="0" err="1" smtClean="0"/>
              <a:t>annus</a:t>
            </a:r>
            <a:r>
              <a:rPr lang="en-GB" i="1" dirty="0" smtClean="0"/>
              <a:t> mirabilis</a:t>
            </a:r>
            <a:endParaRPr lang="en-GB" dirty="0" smtClean="0"/>
          </a:p>
          <a:p>
            <a:pPr lvl="1"/>
            <a:r>
              <a:rPr lang="hu-HU" dirty="0"/>
              <a:t>h</a:t>
            </a:r>
            <a:r>
              <a:rPr lang="en-GB" dirty="0" smtClean="0"/>
              <a:t>ow the international environment reacted</a:t>
            </a:r>
          </a:p>
          <a:p>
            <a:pPr lvl="1"/>
            <a:r>
              <a:rPr lang="en-GB" dirty="0" smtClean="0"/>
              <a:t>CCCP’s exhaustion after the Afghan war (see</a:t>
            </a:r>
            <a:r>
              <a:rPr lang="hu-HU" dirty="0" smtClean="0"/>
              <a:t>:</a:t>
            </a:r>
            <a:r>
              <a:rPr lang="en-GB" dirty="0" smtClean="0"/>
              <a:t> Charlies Wilson’s war)</a:t>
            </a:r>
          </a:p>
          <a:p>
            <a:pPr lvl="1"/>
            <a:r>
              <a:rPr lang="en-GB" dirty="0" smtClean="0"/>
              <a:t>US’ more active </a:t>
            </a:r>
            <a:r>
              <a:rPr lang="hu-HU" dirty="0" err="1"/>
              <a:t>r</a:t>
            </a:r>
            <a:r>
              <a:rPr lang="en-GB" dirty="0" smtClean="0"/>
              <a:t>ole in Eastern Europe</a:t>
            </a:r>
          </a:p>
          <a:p>
            <a:r>
              <a:rPr lang="en-GB" dirty="0" smtClean="0"/>
              <a:t>Gorbachev’s reforms:</a:t>
            </a:r>
          </a:p>
          <a:p>
            <a:pPr lvl="1"/>
            <a:r>
              <a:rPr lang="en-GB" dirty="0" smtClean="0"/>
              <a:t>not just the regime , but also the people </a:t>
            </a:r>
            <a:r>
              <a:rPr lang="hu-HU" dirty="0" smtClean="0"/>
              <a:t/>
            </a:r>
            <a:br>
              <a:rPr lang="hu-HU" dirty="0" smtClean="0"/>
            </a:br>
            <a:r>
              <a:rPr lang="en-GB" dirty="0" smtClean="0"/>
              <a:t>wanted changes</a:t>
            </a:r>
          </a:p>
          <a:p>
            <a:pPr lvl="1"/>
            <a:r>
              <a:rPr lang="hu-HU" dirty="0" smtClean="0"/>
              <a:t>N</a:t>
            </a:r>
            <a:r>
              <a:rPr lang="en-GB" dirty="0" smtClean="0"/>
              <a:t>either</a:t>
            </a:r>
            <a:r>
              <a:rPr lang="hu-HU" dirty="0" smtClean="0"/>
              <a:t> </a:t>
            </a:r>
            <a:r>
              <a:rPr lang="hu-HU" dirty="0" err="1" smtClean="0"/>
              <a:t>the</a:t>
            </a:r>
            <a:r>
              <a:rPr lang="en-GB" dirty="0" smtClean="0"/>
              <a:t> Soviet army nor the police</a:t>
            </a:r>
            <a:r>
              <a:rPr lang="hu-HU" dirty="0" smtClean="0"/>
              <a:t/>
            </a:r>
            <a:br>
              <a:rPr lang="hu-HU" dirty="0" smtClean="0"/>
            </a:br>
            <a:r>
              <a:rPr lang="hu-HU" dirty="0" smtClean="0"/>
              <a:t>/</a:t>
            </a:r>
            <a:r>
              <a:rPr lang="hu-HU" dirty="0" err="1" smtClean="0"/>
              <a:t>law</a:t>
            </a:r>
            <a:r>
              <a:rPr lang="hu-HU" dirty="0" smtClean="0"/>
              <a:t> </a:t>
            </a:r>
            <a:r>
              <a:rPr lang="hu-HU" dirty="0" err="1" smtClean="0"/>
              <a:t>enformcement</a:t>
            </a:r>
            <a:r>
              <a:rPr lang="hu-HU" dirty="0" smtClean="0"/>
              <a:t>/KGB</a:t>
            </a:r>
            <a:r>
              <a:rPr lang="en-GB" dirty="0" smtClean="0"/>
              <a:t> intervened</a:t>
            </a:r>
          </a:p>
        </p:txBody>
      </p:sp>
      <p:pic>
        <p:nvPicPr>
          <p:cNvPr id="3074" name="Picture 2" descr="Képtalálat a következőre: „afghanistan 1978 charlie wil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6222" y="3021120"/>
            <a:ext cx="4635260" cy="295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89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Nézet</Template>
  <TotalTime>1042</TotalTime>
  <Words>1488</Words>
  <Application>Microsoft Office PowerPoint</Application>
  <PresentationFormat>Szélesvásznú</PresentationFormat>
  <Paragraphs>245</Paragraphs>
  <Slides>33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33</vt:i4>
      </vt:variant>
    </vt:vector>
  </HeadingPairs>
  <TitlesOfParts>
    <vt:vector size="37" baseType="lpstr">
      <vt:lpstr>Arial</vt:lpstr>
      <vt:lpstr>Century Schoolbook</vt:lpstr>
      <vt:lpstr>Wingdings 2</vt:lpstr>
      <vt:lpstr>View</vt:lpstr>
      <vt:lpstr>1. V4 - Hungary</vt:lpstr>
      <vt:lpstr>Visegrad spirit</vt:lpstr>
      <vt:lpstr>New World Order?</vt:lpstr>
      <vt:lpstr>The 2nd decade of the 21st century</vt:lpstr>
      <vt:lpstr>How did CEE get here?</vt:lpstr>
      <vt:lpstr>Annus mirabilis</vt:lpstr>
      <vt:lpstr>Hungary</vt:lpstr>
      <vt:lpstr>PowerPoint-bemutató</vt:lpstr>
      <vt:lpstr>General developments</vt:lpstr>
      <vt:lpstr>Hungary</vt:lpstr>
      <vt:lpstr>The role of the European Union</vt:lpstr>
      <vt:lpstr>Pre-accession</vt:lpstr>
      <vt:lpstr>Pre-accession</vt:lpstr>
      <vt:lpstr>Pre-accession</vt:lpstr>
      <vt:lpstr>Copenhagen criteria</vt:lpstr>
      <vt:lpstr>Referendum on EU accession</vt:lpstr>
      <vt:lpstr>Public support of EU accession</vt:lpstr>
      <vt:lpstr>What is the V4 common position in EU?</vt:lpstr>
      <vt:lpstr>Early stages of NATO accession</vt:lpstr>
      <vt:lpstr>Early stage</vt:lpstr>
      <vt:lpstr>PfP</vt:lpstr>
      <vt:lpstr>Hungary</vt:lpstr>
      <vt:lpstr>Accession talks</vt:lpstr>
      <vt:lpstr>Accession talks</vt:lpstr>
      <vt:lpstr>Challenges</vt:lpstr>
      <vt:lpstr>V4 Summits</vt:lpstr>
      <vt:lpstr>What has the US ever done for us?</vt:lpstr>
      <vt:lpstr>US support in the Euroatlantic integration</vt:lpstr>
      <vt:lpstr>Bush administration</vt:lpstr>
      <vt:lpstr>Clinton administration</vt:lpstr>
      <vt:lpstr>Bush administration</vt:lpstr>
      <vt:lpstr>Obama Administration</vt:lpstr>
      <vt:lpstr>Trump administration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AJTK_10</dc:creator>
  <cp:lastModifiedBy>Pelsőczi Kovács Ádám István</cp:lastModifiedBy>
  <cp:revision>54</cp:revision>
  <dcterms:created xsi:type="dcterms:W3CDTF">2019-12-09T13:12:15Z</dcterms:created>
  <dcterms:modified xsi:type="dcterms:W3CDTF">2021-03-31T12:30:44Z</dcterms:modified>
</cp:coreProperties>
</file>