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81" r:id="rId3"/>
    <p:sldId id="268" r:id="rId4"/>
    <p:sldId id="269" r:id="rId5"/>
    <p:sldId id="257" r:id="rId6"/>
    <p:sldId id="271" r:id="rId7"/>
    <p:sldId id="270" r:id="rId8"/>
    <p:sldId id="266" r:id="rId9"/>
    <p:sldId id="267" r:id="rId10"/>
    <p:sldId id="272" r:id="rId11"/>
    <p:sldId id="280" r:id="rId12"/>
    <p:sldId id="260" r:id="rId13"/>
    <p:sldId id="258" r:id="rId14"/>
    <p:sldId id="259" r:id="rId15"/>
    <p:sldId id="273" r:id="rId16"/>
    <p:sldId id="276" r:id="rId17"/>
    <p:sldId id="277" r:id="rId18"/>
    <p:sldId id="278" r:id="rId19"/>
    <p:sldId id="279" r:id="rId20"/>
    <p:sldId id="261" r:id="rId21"/>
    <p:sldId id="265" r:id="rId22"/>
    <p:sldId id="274" r:id="rId23"/>
    <p:sldId id="282" r:id="rId24"/>
    <p:sldId id="263" r:id="rId25"/>
    <p:sldId id="262" r:id="rId2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37" autoAdjust="0"/>
    <p:restoredTop sz="94660"/>
  </p:normalViewPr>
  <p:slideViewPr>
    <p:cSldViewPr snapToGrid="0">
      <p:cViewPr varScale="1">
        <p:scale>
          <a:sx n="99" d="100"/>
          <a:sy n="99" d="100"/>
        </p:scale>
        <p:origin x="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9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3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8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6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9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6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6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3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3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1" r:id="rId6"/>
    <p:sldLayoutId id="2147483747" r:id="rId7"/>
    <p:sldLayoutId id="2147483748" r:id="rId8"/>
    <p:sldLayoutId id="2147483749" r:id="rId9"/>
    <p:sldLayoutId id="2147483750" r:id="rId10"/>
    <p:sldLayoutId id="214748375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pic>
        <p:nvPicPr>
          <p:cNvPr id="21" name="Obrázok 20">
            <a:extLst>
              <a:ext uri="{FF2B5EF4-FFF2-40B4-BE49-F238E27FC236}">
                <a16:creationId xmlns:a16="http://schemas.microsoft.com/office/drawing/2014/main" id="{5DC729AE-41D4-4D49-BE9B-2CE462580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320" y="930729"/>
            <a:ext cx="5105967" cy="430770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0CCF5AA-F5BD-4D41-9B8A-16A88BD91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8287" y="2220686"/>
            <a:ext cx="5766027" cy="241662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  <a:buSzPct val="70000"/>
            </a:pPr>
            <a: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  <a:t>Creation</a:t>
            </a:r>
            <a:br>
              <a:rPr b="1" dirty="0" lang="sk-SK" sz="3500">
                <a:solidFill>
                  <a:schemeClr val="bg2"/>
                </a:solidFill>
                <a:ea typeface="+mn-ea"/>
                <a:cs typeface="+mn-cs"/>
              </a:rPr>
            </a:br>
            <a: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  <a:t>and</a:t>
            </a:r>
            <a:r>
              <a:rPr b="1" dirty="0" lang="sk-SK" sz="3500">
                <a:solidFill>
                  <a:schemeClr val="bg2"/>
                </a:solidFill>
                <a:ea typeface="+mn-ea"/>
                <a:cs typeface="+mn-cs"/>
              </a:rPr>
              <a:t> </a:t>
            </a:r>
            <a: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  <a:t>(re)shaping</a:t>
            </a:r>
            <a:br>
              <a:rPr b="1" dirty="0" lang="sk-SK" sz="3500">
                <a:solidFill>
                  <a:schemeClr val="bg2"/>
                </a:solidFill>
                <a:ea typeface="+mn-ea"/>
                <a:cs typeface="+mn-cs"/>
              </a:rPr>
            </a:br>
            <a: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  <a:t>of the image</a:t>
            </a:r>
            <a:br>
              <a:rPr b="1" dirty="0" lang="sk-SK" sz="3500">
                <a:solidFill>
                  <a:schemeClr val="bg2"/>
                </a:solidFill>
                <a:ea typeface="+mn-ea"/>
                <a:cs typeface="+mn-cs"/>
              </a:rPr>
            </a:br>
            <a: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  <a:t>of the V4</a:t>
            </a:r>
            <a:br>
              <a:rPr b="1" dirty="0" lang="en-US" sz="3500">
                <a:solidFill>
                  <a:schemeClr val="bg2"/>
                </a:solidFill>
                <a:ea typeface="+mn-ea"/>
                <a:cs typeface="+mn-cs"/>
              </a:rPr>
            </a:br>
            <a:endParaRPr b="1" dirty="0" lang="sk-SK" sz="3500">
              <a:solidFill>
                <a:schemeClr val="bg2"/>
              </a:solidFill>
              <a:ea typeface="+mn-ea"/>
              <a:cs typeface="+mn-cs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3629429-049C-4303-977B-3EB8CB60623C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6781800" y="4555670"/>
            <a:ext cx="4724400" cy="1371601"/>
          </a:xfrm>
        </p:spPr>
        <p:txBody>
          <a:bodyPr>
            <a:normAutofit/>
          </a:bodyPr>
          <a:lstStyle/>
          <a:p>
            <a:pPr algn="l"/>
            <a:r>
              <a:rPr b="1" dirty="0" i="0" lang="sk-SK" sz="2000">
                <a:solidFill>
                  <a:schemeClr val="bg2"/>
                </a:solidFill>
              </a:rPr>
              <a:t>PhDr. Lenka Tkáč-</a:t>
            </a:r>
            <a:r>
              <a:rPr b="1" dirty="0" err="1" i="0" lang="sk-SK" sz="2000">
                <a:solidFill>
                  <a:schemeClr val="bg2"/>
                </a:solidFill>
              </a:rPr>
              <a:t>Zabáková</a:t>
            </a:r>
            <a:r>
              <a:rPr b="1" dirty="0" i="0" lang="sk-SK" sz="2000">
                <a:solidFill>
                  <a:schemeClr val="bg2"/>
                </a:solidFill>
              </a:rPr>
              <a:t>, PhD.</a:t>
            </a:r>
          </a:p>
          <a:p>
            <a:pPr algn="l"/>
            <a:r>
              <a:rPr b="1" dirty="0" err="1" i="0" lang="sk-SK" sz="2000">
                <a:solidFill>
                  <a:schemeClr val="bg2"/>
                </a:solidFill>
              </a:rPr>
              <a:t>Constantine</a:t>
            </a:r>
            <a:r>
              <a:rPr b="1" dirty="0" i="0" lang="sk-SK" sz="2000">
                <a:solidFill>
                  <a:schemeClr val="bg2"/>
                </a:solidFill>
              </a:rPr>
              <a:t> </a:t>
            </a:r>
            <a:r>
              <a:rPr b="1" dirty="0" err="1" i="0" lang="sk-SK" sz="2000">
                <a:solidFill>
                  <a:schemeClr val="bg2"/>
                </a:solidFill>
              </a:rPr>
              <a:t>the</a:t>
            </a:r>
            <a:r>
              <a:rPr b="1" dirty="0" i="0" lang="sk-SK" sz="2000">
                <a:solidFill>
                  <a:schemeClr val="bg2"/>
                </a:solidFill>
              </a:rPr>
              <a:t> </a:t>
            </a:r>
            <a:r>
              <a:rPr b="1" dirty="0" err="1" i="0" lang="sk-SK" sz="2000">
                <a:solidFill>
                  <a:schemeClr val="bg2"/>
                </a:solidFill>
              </a:rPr>
              <a:t>Philosopher</a:t>
            </a:r>
            <a:r>
              <a:rPr b="1" dirty="0" i="0" lang="sk-SK" sz="2000">
                <a:solidFill>
                  <a:schemeClr val="bg2"/>
                </a:solidFill>
              </a:rPr>
              <a:t> </a:t>
            </a:r>
            <a:r>
              <a:rPr b="1" dirty="0" err="1" i="0" lang="sk-SK" sz="2000">
                <a:solidFill>
                  <a:schemeClr val="bg2"/>
                </a:solidFill>
              </a:rPr>
              <a:t>University</a:t>
            </a:r>
            <a:br>
              <a:rPr b="1" dirty="0" i="0" lang="sk-SK" sz="2000">
                <a:solidFill>
                  <a:schemeClr val="bg2"/>
                </a:solidFill>
              </a:rPr>
            </a:br>
            <a:r>
              <a:rPr b="1" dirty="0" i="0" lang="sk-SK" sz="2000">
                <a:solidFill>
                  <a:schemeClr val="bg2"/>
                </a:solidFill>
              </a:rPr>
              <a:t>in Nitra, Slovakia 	</a:t>
            </a:r>
          </a:p>
          <a:p>
            <a:endParaRPr b="1" dirty="0" lang="sk-SK">
              <a:solidFill>
                <a:schemeClr val="bg2"/>
              </a:solidFill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67E75910-A32B-4471-A007-DD26A3D5B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060" y="5706072"/>
            <a:ext cx="2186940" cy="1111106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3D99210F-C1D3-49FB-BA89-6047DAF6F0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" l="-166" r="33" t="7"/>
          <a:stretch/>
        </p:blipFill>
        <p:spPr>
          <a:xfrm>
            <a:off x="9295214" y="15240"/>
            <a:ext cx="2896786" cy="1198626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1F83742E-59BC-4EB5-A852-08FD300876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58" y="4851544"/>
            <a:ext cx="3714742" cy="111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327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4009D5-A9CE-4BD8-A26E-BCB457A31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799" y="2743200"/>
            <a:ext cx="2768601" cy="1371600"/>
          </a:xfrm>
        </p:spPr>
        <p:txBody>
          <a:bodyPr/>
          <a:lstStyle/>
          <a:p>
            <a:pPr marL="0" indent="0">
              <a:buNone/>
            </a:pPr>
            <a:r>
              <a:rPr lang="sk-SK" sz="2800" dirty="0">
                <a:solidFill>
                  <a:schemeClr val="tx1"/>
                </a:solidFill>
                <a:latin typeface="+mn-lt"/>
              </a:rPr>
              <a:t>III. </a:t>
            </a:r>
            <a:r>
              <a:rPr lang="en-GB" sz="2800" dirty="0" err="1">
                <a:solidFill>
                  <a:schemeClr val="tx1"/>
                </a:solidFill>
                <a:latin typeface="+mn-lt"/>
              </a:rPr>
              <a:t>Culturality</a:t>
            </a:r>
            <a:endParaRPr lang="sk-SK" sz="2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124" name="Picture 4" descr="What's Important to Me as a Technologist">
            <a:extLst>
              <a:ext uri="{FF2B5EF4-FFF2-40B4-BE49-F238E27FC236}">
                <a16:creationId xmlns:a16="http://schemas.microsoft.com/office/drawing/2014/main" id="{A2118028-051C-4012-A159-6B187A823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1" y="279400"/>
            <a:ext cx="6299200" cy="629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336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4A0EB-40B4-40F6-887C-DFDF774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549" y="538842"/>
            <a:ext cx="9486900" cy="1371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Historical introspection</a:t>
            </a:r>
            <a:br>
              <a:rPr lang="sk-SK" b="1" dirty="0"/>
            </a:br>
            <a:r>
              <a:rPr lang="sk-SK" sz="2100" b="1" dirty="0"/>
              <a:t>by </a:t>
            </a:r>
            <a:r>
              <a:rPr lang="en-GB" sz="2100" b="1" dirty="0"/>
              <a:t>Robert Th. </a:t>
            </a:r>
            <a:r>
              <a:rPr lang="en-GB" sz="2100" b="1" dirty="0" err="1"/>
              <a:t>Kaestner</a:t>
            </a:r>
            <a:br>
              <a:rPr lang="sk-SK" sz="2100" b="1" dirty="0"/>
            </a:b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23A71F-03B4-48BE-8140-CFBBC89BD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344623"/>
            <a:ext cx="10668001" cy="5372101"/>
          </a:xfrm>
        </p:spPr>
        <p:txBody>
          <a:bodyPr numCol="2">
            <a:normAutofit fontScale="92500" lnSpcReduction="10000"/>
          </a:bodyPr>
          <a:lstStyle/>
          <a:p>
            <a:r>
              <a:rPr lang="en-GB" dirty="0"/>
              <a:t>1355 the reign of Charles IV</a:t>
            </a:r>
            <a:endParaRPr lang="sk-SK" dirty="0"/>
          </a:p>
          <a:p>
            <a:r>
              <a:rPr lang="en-GB" dirty="0"/>
              <a:t>1458/1490 Constitution of the Hungarian Empire</a:t>
            </a:r>
            <a:endParaRPr lang="sk-SK" dirty="0"/>
          </a:p>
          <a:p>
            <a:r>
              <a:rPr lang="en-GB" dirty="0"/>
              <a:t>1520 reforming activities of M. Luther</a:t>
            </a:r>
            <a:endParaRPr lang="sk-SK" dirty="0"/>
          </a:p>
          <a:p>
            <a:r>
              <a:rPr lang="en-GB" dirty="0"/>
              <a:t>1526 Battle of </a:t>
            </a:r>
            <a:r>
              <a:rPr lang="en-GB" dirty="0" err="1"/>
              <a:t>Mohács</a:t>
            </a:r>
            <a:endParaRPr lang="sk-SK" dirty="0"/>
          </a:p>
          <a:p>
            <a:r>
              <a:rPr lang="en-GB" dirty="0"/>
              <a:t>1620/1621 The </a:t>
            </a:r>
            <a:r>
              <a:rPr lang="sk-SK" dirty="0" err="1"/>
              <a:t>Battle</a:t>
            </a:r>
            <a:r>
              <a:rPr lang="sk-SK" dirty="0"/>
              <a:t> of </a:t>
            </a:r>
            <a:r>
              <a:rPr lang="sk-SK" dirty="0" err="1"/>
              <a:t>White</a:t>
            </a:r>
            <a:r>
              <a:rPr lang="sk-SK" dirty="0"/>
              <a:t> </a:t>
            </a:r>
            <a:r>
              <a:rPr lang="sk-SK" dirty="0" err="1"/>
              <a:t>Mountain</a:t>
            </a:r>
            <a:endParaRPr lang="sk-SK" dirty="0"/>
          </a:p>
          <a:p>
            <a:r>
              <a:rPr lang="en-GB" dirty="0"/>
              <a:t>1569 – 1795 Polish–Lithuanian Commonwealth</a:t>
            </a:r>
            <a:endParaRPr lang="sk-SK" dirty="0"/>
          </a:p>
          <a:p>
            <a:r>
              <a:rPr lang="en-GB" dirty="0"/>
              <a:t>1745 Prussia takes Silesia</a:t>
            </a:r>
            <a:endParaRPr lang="sk-SK" dirty="0"/>
          </a:p>
          <a:p>
            <a:r>
              <a:rPr lang="en-GB" dirty="0"/>
              <a:t>1772, 1793, 1795 </a:t>
            </a:r>
            <a:r>
              <a:rPr lang="en-GB" dirty="0" err="1"/>
              <a:t>partitons</a:t>
            </a:r>
            <a:r>
              <a:rPr lang="en-GB" dirty="0"/>
              <a:t> of Poland</a:t>
            </a:r>
            <a:endParaRPr lang="sk-SK" dirty="0"/>
          </a:p>
          <a:p>
            <a:r>
              <a:rPr lang="en-GB" dirty="0"/>
              <a:t>1848/1849 revolution in France and Central Europe</a:t>
            </a:r>
            <a:endParaRPr lang="sk-SK" dirty="0"/>
          </a:p>
          <a:p>
            <a:r>
              <a:rPr lang="en-GB" dirty="0"/>
              <a:t>1866 Battle of </a:t>
            </a:r>
            <a:r>
              <a:rPr lang="en-GB" dirty="0" err="1"/>
              <a:t>Königgrätz</a:t>
            </a:r>
            <a:endParaRPr lang="sk-SK" dirty="0"/>
          </a:p>
          <a:p>
            <a:r>
              <a:rPr lang="en-GB" dirty="0"/>
              <a:t>1867 Austro-Hungarian Compromise</a:t>
            </a:r>
            <a:endParaRPr lang="sk-SK" dirty="0"/>
          </a:p>
          <a:p>
            <a:r>
              <a:rPr lang="en-GB" dirty="0"/>
              <a:t>1918 Dissolution of Austria-Hungary</a:t>
            </a:r>
            <a:endParaRPr lang="sk-SK" dirty="0"/>
          </a:p>
          <a:p>
            <a:r>
              <a:rPr lang="en-GB" dirty="0"/>
              <a:t>1919/1920 Treaty of Paris</a:t>
            </a:r>
            <a:endParaRPr lang="sk-SK" dirty="0"/>
          </a:p>
          <a:p>
            <a:r>
              <a:rPr lang="en-GB" dirty="0"/>
              <a:t>1933 Hitler's rise to power</a:t>
            </a:r>
            <a:endParaRPr lang="sk-SK" dirty="0"/>
          </a:p>
          <a:p>
            <a:r>
              <a:rPr lang="en-GB" dirty="0"/>
              <a:t>1938 Munich Agreement</a:t>
            </a:r>
            <a:endParaRPr lang="sk-SK" dirty="0"/>
          </a:p>
          <a:p>
            <a:r>
              <a:rPr lang="en-GB" dirty="0"/>
              <a:t>1945 Yalta conference</a:t>
            </a:r>
            <a:endParaRPr lang="sk-SK" dirty="0"/>
          </a:p>
          <a:p>
            <a:r>
              <a:rPr lang="en-GB" dirty="0"/>
              <a:t>1956 Hungarian Uprising</a:t>
            </a:r>
            <a:endParaRPr lang="sk-SK" dirty="0"/>
          </a:p>
          <a:p>
            <a:r>
              <a:rPr lang="en-GB" dirty="0"/>
              <a:t>1968 Prague Spring</a:t>
            </a:r>
            <a:endParaRPr lang="sk-SK" dirty="0"/>
          </a:p>
          <a:p>
            <a:r>
              <a:rPr lang="en-GB" dirty="0"/>
              <a:t>1979/1980 The first pope's pilgrimage to Poland and the establishment of Solidarity</a:t>
            </a:r>
            <a:endParaRPr lang="sk-SK" dirty="0"/>
          </a:p>
          <a:p>
            <a:r>
              <a:rPr lang="en-GB" dirty="0"/>
              <a:t>1989/1990 the fall of the Iron Curtain</a:t>
            </a:r>
            <a:endParaRPr lang="sk-SK" dirty="0"/>
          </a:p>
          <a:p>
            <a:r>
              <a:rPr lang="en-GB" dirty="0"/>
              <a:t>1999 EU entry discussions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289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4A0EB-40B4-40F6-887C-DFDF774D0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549" y="538842"/>
            <a:ext cx="9486900" cy="1371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Historical introspection</a:t>
            </a:r>
            <a:br>
              <a:rPr lang="sk-SK" b="1" dirty="0"/>
            </a:br>
            <a:r>
              <a:rPr lang="sk-SK" sz="2100" b="1" dirty="0"/>
              <a:t>by </a:t>
            </a:r>
            <a:r>
              <a:rPr lang="en-GB" sz="2100" b="1" dirty="0"/>
              <a:t>Robert Th. </a:t>
            </a:r>
            <a:r>
              <a:rPr lang="en-GB" sz="2100" b="1" dirty="0" err="1"/>
              <a:t>Kaestner</a:t>
            </a:r>
            <a:br>
              <a:rPr lang="sk-SK" sz="2100" b="1" dirty="0"/>
            </a:b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23A71F-03B4-48BE-8140-CFBBC89BD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324745"/>
            <a:ext cx="10668001" cy="5612769"/>
          </a:xfrm>
        </p:spPr>
        <p:txBody>
          <a:bodyPr numCol="2">
            <a:normAutofit fontScale="92500" lnSpcReduction="10000"/>
          </a:bodyPr>
          <a:lstStyle/>
          <a:p>
            <a:r>
              <a:rPr lang="en-GB" dirty="0"/>
              <a:t>1355 the reign of Charles IV</a:t>
            </a:r>
            <a:endParaRPr lang="sk-SK" dirty="0"/>
          </a:p>
          <a:p>
            <a:r>
              <a:rPr lang="en-GB" dirty="0"/>
              <a:t>1458/1490 Constitution of the Hungarian Empire</a:t>
            </a:r>
            <a:endParaRPr lang="sk-SK" dirty="0"/>
          </a:p>
          <a:p>
            <a:r>
              <a:rPr lang="en-GB" dirty="0"/>
              <a:t>1520 reforming activities of M. Luther</a:t>
            </a:r>
            <a:endParaRPr lang="sk-SK" dirty="0"/>
          </a:p>
          <a:p>
            <a:r>
              <a:rPr lang="en-GB" dirty="0"/>
              <a:t>1526 Battle of </a:t>
            </a:r>
            <a:r>
              <a:rPr lang="en-GB" dirty="0" err="1"/>
              <a:t>Mohács</a:t>
            </a:r>
            <a:endParaRPr lang="sk-SK" dirty="0"/>
          </a:p>
          <a:p>
            <a:r>
              <a:rPr lang="en-GB" dirty="0"/>
              <a:t>1620/1621 The </a:t>
            </a:r>
            <a:r>
              <a:rPr lang="sk-SK" dirty="0" err="1"/>
              <a:t>Battle</a:t>
            </a:r>
            <a:r>
              <a:rPr lang="sk-SK" dirty="0"/>
              <a:t> of </a:t>
            </a:r>
            <a:r>
              <a:rPr lang="sk-SK" dirty="0" err="1"/>
              <a:t>White</a:t>
            </a:r>
            <a:r>
              <a:rPr lang="sk-SK" dirty="0"/>
              <a:t> </a:t>
            </a:r>
            <a:r>
              <a:rPr lang="sk-SK" dirty="0" err="1"/>
              <a:t>Mountain</a:t>
            </a:r>
            <a:endParaRPr lang="sk-SK" dirty="0"/>
          </a:p>
          <a:p>
            <a:r>
              <a:rPr lang="en-GB" dirty="0"/>
              <a:t>1569 – 1795 Polish–Lithuanian Commonwealth</a:t>
            </a:r>
            <a:endParaRPr lang="sk-SK" dirty="0"/>
          </a:p>
          <a:p>
            <a:r>
              <a:rPr lang="en-GB" dirty="0"/>
              <a:t>1745 Prussia takes Silesia</a:t>
            </a:r>
            <a:endParaRPr lang="sk-SK" dirty="0"/>
          </a:p>
          <a:p>
            <a:r>
              <a:rPr lang="en-GB" dirty="0"/>
              <a:t>1772, 1793, 1795 </a:t>
            </a:r>
            <a:r>
              <a:rPr lang="en-GB" dirty="0" err="1"/>
              <a:t>partitons</a:t>
            </a:r>
            <a:r>
              <a:rPr lang="en-GB" dirty="0"/>
              <a:t> of Poland</a:t>
            </a:r>
            <a:endParaRPr lang="sk-SK" dirty="0"/>
          </a:p>
          <a:p>
            <a:r>
              <a:rPr lang="en-GB" dirty="0"/>
              <a:t>1848/1849 revolution in France and Central Europe</a:t>
            </a:r>
            <a:endParaRPr lang="sk-SK" dirty="0"/>
          </a:p>
          <a:p>
            <a:r>
              <a:rPr lang="en-GB" dirty="0"/>
              <a:t>1866 Battle of </a:t>
            </a:r>
            <a:r>
              <a:rPr lang="en-GB" dirty="0" err="1"/>
              <a:t>Königgrätz</a:t>
            </a:r>
            <a:endParaRPr lang="sk-SK" dirty="0"/>
          </a:p>
          <a:p>
            <a:r>
              <a:rPr lang="en-GB" dirty="0"/>
              <a:t>1867 Austro-Hungarian Compromise</a:t>
            </a:r>
            <a:endParaRPr lang="sk-SK" dirty="0"/>
          </a:p>
          <a:p>
            <a:r>
              <a:rPr lang="en-GB" dirty="0"/>
              <a:t>1918 Dissolution of Austria-Hungary</a:t>
            </a:r>
            <a:endParaRPr lang="sk-SK" dirty="0"/>
          </a:p>
          <a:p>
            <a:r>
              <a:rPr lang="en-GB" dirty="0"/>
              <a:t>1919/1920 Treaty of Paris</a:t>
            </a:r>
            <a:endParaRPr lang="sk-SK" dirty="0"/>
          </a:p>
          <a:p>
            <a:r>
              <a:rPr lang="en-GB" dirty="0"/>
              <a:t>1933 Hitler's rise to power</a:t>
            </a:r>
            <a:endParaRPr lang="sk-SK" dirty="0"/>
          </a:p>
          <a:p>
            <a:r>
              <a:rPr lang="en-GB" dirty="0"/>
              <a:t>1938 Munich Agreement</a:t>
            </a:r>
            <a:endParaRPr lang="sk-SK" dirty="0"/>
          </a:p>
          <a:p>
            <a:r>
              <a:rPr lang="en-GB" dirty="0"/>
              <a:t>1945 Yalta conference</a:t>
            </a:r>
            <a:endParaRPr lang="sk-SK" dirty="0"/>
          </a:p>
          <a:p>
            <a:r>
              <a:rPr lang="en-GB" dirty="0"/>
              <a:t>1956 Hungarian Uprising</a:t>
            </a:r>
            <a:endParaRPr lang="sk-SK" dirty="0"/>
          </a:p>
          <a:p>
            <a:r>
              <a:rPr lang="en-GB" dirty="0"/>
              <a:t>1968 Prague Spring</a:t>
            </a:r>
            <a:endParaRPr lang="sk-SK" dirty="0"/>
          </a:p>
          <a:p>
            <a:r>
              <a:rPr lang="en-GB" dirty="0"/>
              <a:t>1979/1980 The first pope's pilgrimage to Poland and the establishment of Solidarity</a:t>
            </a:r>
            <a:endParaRPr lang="sk-SK" dirty="0"/>
          </a:p>
          <a:p>
            <a:r>
              <a:rPr lang="en-GB" dirty="0"/>
              <a:t>1989/1990 the fall of the Iron Curtain</a:t>
            </a:r>
            <a:endParaRPr lang="sk-SK" dirty="0"/>
          </a:p>
          <a:p>
            <a:endParaRPr lang="sk-SK" dirty="0"/>
          </a:p>
          <a:p>
            <a:r>
              <a:rPr lang="en-GB" dirty="0"/>
              <a:t>1999 EU entry discussions</a:t>
            </a:r>
            <a:br>
              <a:rPr lang="sk-SK" dirty="0"/>
            </a:br>
            <a:endParaRPr lang="sk-SK" dirty="0"/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09D1D06B-5A8A-4396-B877-2412BEAF4BDC}"/>
              </a:ext>
            </a:extLst>
          </p:cNvPr>
          <p:cNvSpPr/>
          <p:nvPr/>
        </p:nvSpPr>
        <p:spPr>
          <a:xfrm>
            <a:off x="6013174" y="5463682"/>
            <a:ext cx="374023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FF0000"/>
                </a:solidFill>
                <a:latin typeface="+mj-lt"/>
              </a:rPr>
              <a:t>formation of </a:t>
            </a:r>
            <a:r>
              <a:rPr lang="en-GB" sz="2200" dirty="0" err="1">
                <a:solidFill>
                  <a:srgbClr val="FF0000"/>
                </a:solidFill>
                <a:latin typeface="+mj-lt"/>
              </a:rPr>
              <a:t>Visegrad</a:t>
            </a:r>
            <a:r>
              <a:rPr lang="en-GB" sz="2200" dirty="0">
                <a:solidFill>
                  <a:srgbClr val="FF0000"/>
                </a:solidFill>
                <a:latin typeface="+mj-lt"/>
              </a:rPr>
              <a:t> group </a:t>
            </a:r>
            <a:endParaRPr lang="sk-SK" sz="2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Obdĺžnik 4">
            <a:extLst>
              <a:ext uri="{FF2B5EF4-FFF2-40B4-BE49-F238E27FC236}">
                <a16:creationId xmlns:a16="http://schemas.microsoft.com/office/drawing/2014/main" id="{C30F81D3-9AA8-41E2-8164-8353F7A3368F}"/>
              </a:ext>
            </a:extLst>
          </p:cNvPr>
          <p:cNvSpPr/>
          <p:nvPr/>
        </p:nvSpPr>
        <p:spPr>
          <a:xfrm>
            <a:off x="761998" y="979381"/>
            <a:ext cx="72808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100" dirty="0">
                <a:solidFill>
                  <a:srgbClr val="FF0000"/>
                </a:solidFill>
                <a:latin typeface="+mj-lt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684150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6F9619-DE71-4534-9484-E53567198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5" y="180712"/>
            <a:ext cx="9486900" cy="1371600"/>
          </a:xfrm>
        </p:spPr>
        <p:txBody>
          <a:bodyPr/>
          <a:lstStyle/>
          <a:p>
            <a:r>
              <a:rPr lang="sk-SK" b="1" dirty="0" err="1"/>
              <a:t>Older</a:t>
            </a:r>
            <a:r>
              <a:rPr lang="sk-SK" b="1" dirty="0"/>
              <a:t> </a:t>
            </a:r>
            <a:r>
              <a:rPr lang="en-GB" b="1" dirty="0"/>
              <a:t>geopolitical concepts</a:t>
            </a:r>
            <a:endParaRPr lang="sk-SK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3DCD92F-E9D7-4CA7-9E1D-27C4AA503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1943476"/>
            <a:ext cx="11615057" cy="4733811"/>
          </a:xfrm>
        </p:spPr>
        <p:txBody>
          <a:bodyPr>
            <a:normAutofit/>
          </a:bodyPr>
          <a:lstStyle/>
          <a:p>
            <a:r>
              <a:rPr lang="en-GB" dirty="0" err="1"/>
              <a:t>Pangermanism</a:t>
            </a:r>
            <a:endParaRPr lang="sk-SK" dirty="0"/>
          </a:p>
          <a:p>
            <a:r>
              <a:rPr lang="en-GB" dirty="0"/>
              <a:t>Pan-Slavism</a:t>
            </a:r>
            <a:endParaRPr lang="sk-SK" dirty="0"/>
          </a:p>
          <a:p>
            <a:r>
              <a:rPr lang="en-GB" dirty="0" err="1"/>
              <a:t>Austroslavism</a:t>
            </a:r>
            <a:endParaRPr lang="sk-SK" dirty="0"/>
          </a:p>
          <a:p>
            <a:r>
              <a:rPr lang="en-GB" dirty="0"/>
              <a:t>federal </a:t>
            </a:r>
            <a:r>
              <a:rPr lang="en-GB" dirty="0" err="1"/>
              <a:t>organizatio</a:t>
            </a:r>
            <a:r>
              <a:rPr lang="sk-SK" dirty="0"/>
              <a:t>n</a:t>
            </a:r>
          </a:p>
          <a:p>
            <a:pPr marL="0" indent="0">
              <a:buNone/>
            </a:pPr>
            <a:r>
              <a:rPr lang="sk-SK" dirty="0"/>
              <a:t>etc.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 err="1"/>
              <a:t>They</a:t>
            </a:r>
            <a:r>
              <a:rPr lang="sk-SK" dirty="0"/>
              <a:t> </a:t>
            </a:r>
            <a:r>
              <a:rPr lang="en-GB" dirty="0"/>
              <a:t>form</a:t>
            </a:r>
            <a:r>
              <a:rPr lang="sk-SK" dirty="0" err="1"/>
              <a:t>ed</a:t>
            </a:r>
            <a:r>
              <a:rPr lang="en-GB" dirty="0"/>
              <a:t> a</a:t>
            </a:r>
            <a:r>
              <a:rPr lang="sk-SK" dirty="0"/>
              <a:t> </a:t>
            </a:r>
            <a:r>
              <a:rPr lang="sk-SK" dirty="0" err="1"/>
              <a:t>general</a:t>
            </a:r>
            <a:r>
              <a:rPr lang="en-GB" dirty="0"/>
              <a:t> opinion, that </a:t>
            </a:r>
            <a:r>
              <a:rPr lang="en-GB" b="1" dirty="0"/>
              <a:t>large and self-sufficient</a:t>
            </a:r>
            <a:r>
              <a:rPr lang="en-GB" dirty="0"/>
              <a:t> economic policy can be pursued only </a:t>
            </a:r>
            <a:r>
              <a:rPr lang="en-GB" b="1" dirty="0"/>
              <a:t>by larger economic units</a:t>
            </a:r>
            <a:r>
              <a:rPr lang="sk-SK" dirty="0"/>
              <a:t>.</a:t>
            </a:r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19866BFC-F245-4520-9F48-67ECADFBB3CA}"/>
              </a:ext>
            </a:extLst>
          </p:cNvPr>
          <p:cNvSpPr txBox="1">
            <a:spLocks/>
          </p:cNvSpPr>
          <p:nvPr/>
        </p:nvSpPr>
        <p:spPr>
          <a:xfrm>
            <a:off x="598715" y="1047224"/>
            <a:ext cx="9486901" cy="4340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k-SK" b="1" dirty="0"/>
          </a:p>
          <a:p>
            <a:endParaRPr lang="sk-SK" b="1" dirty="0"/>
          </a:p>
        </p:txBody>
      </p:sp>
      <p:pic>
        <p:nvPicPr>
          <p:cNvPr id="6146" name="Picture 2" descr="Wow, Wow, Wow! Bringing It All Together! - But That's Just Me">
            <a:extLst>
              <a:ext uri="{FF2B5EF4-FFF2-40B4-BE49-F238E27FC236}">
                <a16:creationId xmlns:a16="http://schemas.microsoft.com/office/drawing/2014/main" id="{93C2338E-F753-4F12-9014-94C8F90B4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103" y="1301224"/>
            <a:ext cx="581025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794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D1FEB-01E1-44C9-B35F-1F89E1B8A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-212271"/>
            <a:ext cx="9486900" cy="1371600"/>
          </a:xfrm>
        </p:spPr>
        <p:txBody>
          <a:bodyPr/>
          <a:lstStyle/>
          <a:p>
            <a:r>
              <a:rPr lang="en-GB" b="1" dirty="0" err="1"/>
              <a:t>František</a:t>
            </a:r>
            <a:r>
              <a:rPr lang="en-GB" b="1" dirty="0"/>
              <a:t> </a:t>
            </a:r>
            <a:r>
              <a:rPr lang="en-GB" b="1" dirty="0" err="1"/>
              <a:t>Palacký</a:t>
            </a:r>
            <a:r>
              <a:rPr lang="sk-SK" b="1" dirty="0"/>
              <a:t> </a:t>
            </a:r>
            <a:r>
              <a:rPr lang="en-GB" dirty="0"/>
              <a:t>(1798 – 1876) </a:t>
            </a:r>
            <a:br>
              <a:rPr lang="sk-SK" dirty="0"/>
            </a:br>
            <a:r>
              <a:rPr lang="sk-SK" sz="2000" dirty="0"/>
              <a:t>on </a:t>
            </a:r>
            <a:r>
              <a:rPr lang="sk-SK" sz="2000" dirty="0" err="1"/>
              <a:t>central</a:t>
            </a:r>
            <a:r>
              <a:rPr lang="sk-SK" sz="2000" dirty="0"/>
              <a:t> </a:t>
            </a:r>
            <a:r>
              <a:rPr lang="sk-SK" sz="2000" dirty="0" err="1"/>
              <a:t>europe</a:t>
            </a:r>
            <a:endParaRPr lang="sk-SK" sz="20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87AA05C-2A12-4F4C-A70B-BD3CA0408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736" y="1270000"/>
            <a:ext cx="10371364" cy="5689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ts val="3000"/>
              </a:lnSpc>
              <a:buNone/>
            </a:pPr>
            <a:r>
              <a:rPr lang="en-GB" sz="2500" dirty="0">
                <a:latin typeface="Bookman Old Style" panose="02050604050505020204" pitchFamily="18" charset="0"/>
                <a:ea typeface="Batang" panose="02030600000101010101" pitchFamily="18" charset="-127"/>
              </a:rPr>
              <a:t>Tu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„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přebývají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národové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mnozí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původem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jazykem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dějinami</a:t>
            </a:r>
            <a: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a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mravem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znamenitě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rozdílní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–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Slované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Valaši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Maďaři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Němci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</a:t>
            </a:r>
            <a: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o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Řecích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Turcích</a:t>
            </a:r>
            <a:b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</a:b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a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Škipetařích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ani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nemluvíc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– z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nichž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to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žádný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sám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o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sobě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není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dosti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mocen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aby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přemocnému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sousedu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svému</a:t>
            </a:r>
            <a: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východě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odporovati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mohl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prospěchem</a:t>
            </a:r>
            <a:b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</a:b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po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vše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budoucí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časy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;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toť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mohou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jen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tehdáž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když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svazek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úzký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pevný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bude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spojovati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všecky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jedno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Pravá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životní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žíla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tohoto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potřebného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svazku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národů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jest Dunaj;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ústřední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jeho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moc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nesmí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se od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řeky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této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nikdy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daleko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uchylovati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má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-li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skutečně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vůbec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platná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býti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zůstati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Zajisté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kdyby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státu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Rakouského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nebylo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již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od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dávná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musili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bychom</a:t>
            </a:r>
            <a: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v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interesu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Europy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ba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humanity same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přičiniti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se co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nejdříve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aby se </a:t>
            </a:r>
            <a:r>
              <a:rPr lang="en-GB" sz="25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utvořil</a:t>
            </a:r>
            <a:r>
              <a:rPr lang="sk-SK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</a:t>
            </a:r>
            <a:r>
              <a:rPr lang="en-GB" sz="25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“</a:t>
            </a:r>
            <a:endParaRPr lang="sk-SK" sz="2500" i="1" dirty="0"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endParaRPr lang="sk-SK" i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600" i="1" dirty="0"/>
              <a:t>Letter to Frankfurt</a:t>
            </a:r>
            <a:r>
              <a:rPr lang="sk-SK" sz="2600" dirty="0"/>
              <a:t>, </a:t>
            </a:r>
            <a:r>
              <a:rPr lang="en-GB" sz="2600" dirty="0"/>
              <a:t>11th April 1848</a:t>
            </a:r>
            <a:endParaRPr lang="sk-SK" sz="2600" dirty="0"/>
          </a:p>
          <a:p>
            <a:pPr marL="0" indent="0">
              <a:spcBef>
                <a:spcPts val="600"/>
              </a:spcBef>
              <a:buNone/>
            </a:pPr>
            <a:r>
              <a:rPr lang="sk-SK" sz="2600" dirty="0"/>
              <a:t>In </a:t>
            </a:r>
            <a:r>
              <a:rPr lang="en-GB" sz="2600" dirty="0" err="1"/>
              <a:t>Národní</a:t>
            </a:r>
            <a:r>
              <a:rPr lang="en-GB" sz="2600" dirty="0"/>
              <a:t> </a:t>
            </a:r>
            <a:r>
              <a:rPr lang="en-GB" sz="2600" dirty="0" err="1"/>
              <a:t>noviny</a:t>
            </a:r>
            <a:r>
              <a:rPr lang="en-GB" sz="2600" dirty="0"/>
              <a:t> (National Newspaper), Prague: Nos.</a:t>
            </a:r>
            <a:endParaRPr lang="sk-SK" sz="2600" dirty="0"/>
          </a:p>
        </p:txBody>
      </p:sp>
    </p:spTree>
    <p:extLst>
      <p:ext uri="{BB962C8B-B14F-4D97-AF65-F5344CB8AC3E}">
        <p14:creationId xmlns:p14="http://schemas.microsoft.com/office/powerpoint/2010/main" val="2443289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D1FEB-01E1-44C9-B35F-1F89E1B8A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9628" y="408215"/>
            <a:ext cx="9486900" cy="1371600"/>
          </a:xfrm>
        </p:spPr>
        <p:txBody>
          <a:bodyPr/>
          <a:lstStyle/>
          <a:p>
            <a:r>
              <a:rPr lang="en-GB" b="1" dirty="0" err="1"/>
              <a:t>František</a:t>
            </a:r>
            <a:r>
              <a:rPr lang="en-GB" b="1" dirty="0"/>
              <a:t> </a:t>
            </a:r>
            <a:r>
              <a:rPr lang="en-GB" b="1" dirty="0" err="1"/>
              <a:t>Palacký</a:t>
            </a:r>
            <a:r>
              <a:rPr lang="sk-SK" b="1" dirty="0"/>
              <a:t> </a:t>
            </a:r>
            <a:r>
              <a:rPr lang="en-GB" dirty="0"/>
              <a:t>(1798 – 1876) </a:t>
            </a:r>
            <a:br>
              <a:rPr lang="sk-SK" dirty="0"/>
            </a:br>
            <a:r>
              <a:rPr lang="sk-SK" sz="2000" dirty="0"/>
              <a:t>on </a:t>
            </a:r>
            <a:r>
              <a:rPr lang="sk-SK" sz="2000" dirty="0" err="1"/>
              <a:t>central</a:t>
            </a:r>
            <a:r>
              <a:rPr lang="sk-SK" sz="2000" dirty="0"/>
              <a:t> </a:t>
            </a:r>
            <a:r>
              <a:rPr lang="sk-SK" sz="2000" dirty="0" err="1"/>
              <a:t>europe</a:t>
            </a:r>
            <a:endParaRPr lang="sk-SK" sz="20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87AA05C-2A12-4F4C-A70B-BD3CA0408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735" y="1959430"/>
            <a:ext cx="9486900" cy="5355770"/>
          </a:xfrm>
        </p:spPr>
        <p:txBody>
          <a:bodyPr>
            <a:normAutofit/>
          </a:bodyPr>
          <a:lstStyle/>
          <a:p>
            <a:pPr algn="just"/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„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Právo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národů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jest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skutečné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právo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přírody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;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žádný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zemi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práva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žádati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aby k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jeho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prospěchu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soused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jeho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sebe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sám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obětoval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žádný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není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povinen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pro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dobré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souseda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svého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sebe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sám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zapříti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neb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obětovati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Příroda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nezná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žádných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ani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panujících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ani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služebných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národů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-li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svazek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který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spojuje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více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rozličných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národů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jeden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politický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celek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býti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pevný</a:t>
            </a:r>
            <a:b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</a:b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trvanlivý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nesmí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žádný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míti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příčiny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obávati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se,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tímto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spojením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přijde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o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některý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z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nejdražších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statků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svých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naopak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každý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musí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míti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jistou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naději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ústřední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moci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nalezne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ochranu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záštitu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před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možnými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přechvaty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sousedů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přes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čáru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rovnosti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;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potom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se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také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každý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přičiní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opatřiti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ústřední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tuto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moc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silou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takovou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aby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dotčenou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ochranu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mohla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prospěchem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vykonávati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“ </a:t>
            </a:r>
            <a:r>
              <a:rPr lang="en-GB" dirty="0"/>
              <a:t>(Ibid.).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7007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4FC405-1A0D-4410-B2BB-6BD41584F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Ľ</a:t>
            </a:r>
            <a:r>
              <a:rPr lang="en-GB" b="1" dirty="0" err="1"/>
              <a:t>udovít</a:t>
            </a:r>
            <a:r>
              <a:rPr lang="en-GB" b="1" dirty="0"/>
              <a:t> </a:t>
            </a:r>
            <a:r>
              <a:rPr lang="en-GB" b="1" dirty="0" err="1"/>
              <a:t>Štúr</a:t>
            </a:r>
            <a:r>
              <a:rPr lang="en-GB" b="1" dirty="0"/>
              <a:t> (1815 - 1856)</a:t>
            </a:r>
            <a:endParaRPr lang="sk-SK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8F0672-E3E6-4315-B85E-521482464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287" y="2939902"/>
            <a:ext cx="9486901" cy="3918098"/>
          </a:xfrm>
        </p:spPr>
        <p:txBody>
          <a:bodyPr/>
          <a:lstStyle/>
          <a:p>
            <a:pPr algn="just"/>
            <a:r>
              <a:rPr lang="en-GB" dirty="0"/>
              <a:t>The Slavic Federation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a r</a:t>
            </a:r>
            <a:r>
              <a:rPr lang="en-GB" dirty="0" err="1">
                <a:solidFill>
                  <a:schemeClr val="tx1"/>
                </a:solidFill>
              </a:rPr>
              <a:t>epublican</a:t>
            </a:r>
            <a:r>
              <a:rPr lang="en-GB" dirty="0">
                <a:solidFill>
                  <a:schemeClr val="tx1"/>
                </a:solidFill>
              </a:rPr>
              <a:t> establishment, but it would </a:t>
            </a:r>
            <a:r>
              <a:rPr lang="en-GB" b="1" dirty="0">
                <a:solidFill>
                  <a:schemeClr val="tx1"/>
                </a:solidFill>
              </a:rPr>
              <a:t>exclude</a:t>
            </a:r>
            <a:r>
              <a:rPr lang="en-GB" dirty="0">
                <a:solidFill>
                  <a:schemeClr val="tx1"/>
                </a:solidFill>
              </a:rPr>
              <a:t> Russia and</a:t>
            </a:r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all tribes from this federal union</a:t>
            </a:r>
            <a:r>
              <a:rPr lang="sk-SK" dirty="0">
                <a:solidFill>
                  <a:schemeClr val="tx1"/>
                </a:solidFill>
              </a:rPr>
              <a:t>: </a:t>
            </a:r>
            <a:r>
              <a:rPr lang="en-GB" dirty="0">
                <a:solidFill>
                  <a:schemeClr val="tx1"/>
                </a:solidFill>
              </a:rPr>
              <a:t>Kingdom of Poland, Kingdom of Serbia, Bulgaria, Bosnia, Herzegovina, Albania, Montenegro. </a:t>
            </a:r>
            <a:endParaRPr lang="sk-SK" dirty="0">
              <a:solidFill>
                <a:schemeClr val="tx1"/>
              </a:solidFill>
            </a:endParaRPr>
          </a:p>
          <a:p>
            <a:pPr algn="just"/>
            <a:r>
              <a:rPr lang="sk-SK" dirty="0" err="1">
                <a:solidFill>
                  <a:schemeClr val="tx1"/>
                </a:solidFill>
              </a:rPr>
              <a:t>Slavic</a:t>
            </a:r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dirty="0" err="1">
                <a:solidFill>
                  <a:schemeClr val="tx1"/>
                </a:solidFill>
              </a:rPr>
              <a:t>federation</a:t>
            </a:r>
            <a:r>
              <a:rPr lang="en-GB" dirty="0">
                <a:solidFill>
                  <a:schemeClr val="tx1"/>
                </a:solidFill>
              </a:rPr>
              <a:t> would </a:t>
            </a:r>
            <a:r>
              <a:rPr lang="en-GB" b="1" dirty="0">
                <a:solidFill>
                  <a:schemeClr val="tx1"/>
                </a:solidFill>
              </a:rPr>
              <a:t>include </a:t>
            </a:r>
            <a:r>
              <a:rPr lang="en-GB" dirty="0">
                <a:solidFill>
                  <a:schemeClr val="tx1"/>
                </a:solidFill>
              </a:rPr>
              <a:t>Bohemia, Moravia, Silesia, Slovakia, Galicia, Slavic tribes in Carinthia, Styria, Croatia, Slavonia, Dalmatia and Serbian Vojvodina. </a:t>
            </a:r>
            <a:endParaRPr lang="sk-S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805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EFD1C3-47C6-4433-8F6D-FA129B36C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400" b="1" dirty="0"/>
              <a:t>Zygmunt </a:t>
            </a:r>
            <a:r>
              <a:rPr lang="en-GB" sz="3400" b="1" dirty="0" err="1"/>
              <a:t>Krasiński</a:t>
            </a:r>
            <a:r>
              <a:rPr lang="en-GB" sz="3400" b="1" dirty="0"/>
              <a:t> (</a:t>
            </a:r>
            <a:r>
              <a:rPr lang="en-GB" b="1" dirty="0"/>
              <a:t>1812 - 1859)</a:t>
            </a:r>
            <a:br>
              <a:rPr lang="sk-SK" b="1" dirty="0"/>
            </a:br>
            <a:br>
              <a:rPr lang="sk-SK" b="1" dirty="0"/>
            </a:br>
            <a:endParaRPr lang="sk-SK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D5634DE-FA54-42E7-9B34-9CB245501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transformation of Austria into a Slavic state, which would include Poland, the Czech Republic, Hungary and all the Austrian provinces, where the Slavs live.</a:t>
            </a:r>
            <a:endParaRPr lang="sk-SK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C68676E-DC87-405B-BDC8-49AACCD825A2}"/>
              </a:ext>
            </a:extLst>
          </p:cNvPr>
          <p:cNvSpPr txBox="1">
            <a:spLocks/>
          </p:cNvSpPr>
          <p:nvPr/>
        </p:nvSpPr>
        <p:spPr>
          <a:xfrm>
            <a:off x="1333500" y="3527352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László </a:t>
            </a:r>
            <a:r>
              <a:rPr lang="en-GB" b="1" dirty="0" err="1"/>
              <a:t>Teleki</a:t>
            </a:r>
            <a:r>
              <a:rPr lang="en-GB" b="1" dirty="0"/>
              <a:t> (1811 - 1861) </a:t>
            </a:r>
            <a:endParaRPr lang="sk-SK" b="1" dirty="0"/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01035C11-BBF9-47FD-8A22-44C7948DC05F}"/>
              </a:ext>
            </a:extLst>
          </p:cNvPr>
          <p:cNvSpPr txBox="1">
            <a:spLocks/>
          </p:cNvSpPr>
          <p:nvPr/>
        </p:nvSpPr>
        <p:spPr>
          <a:xfrm>
            <a:off x="1075150" y="5194355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supporter of the federalization of the monarchy on ethnic principle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04455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65F577-BAED-465F-A988-1F7FAD1B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Tomáš</a:t>
            </a:r>
            <a:r>
              <a:rPr lang="en-GB" dirty="0"/>
              <a:t> Garrigue Masaryk (1850 - 1937)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CEFCAA-2812-438D-AAD8-6B98E9B3D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reform of the monarchy: he suggested the change from dualistic to "</a:t>
            </a:r>
            <a:r>
              <a:rPr lang="en-GB" dirty="0" err="1"/>
              <a:t>trialistic</a:t>
            </a:r>
            <a:r>
              <a:rPr lang="en-GB" dirty="0"/>
              <a:t>" - he thus demanded the equivalence of the German, Hungarian and Slavic populations (</a:t>
            </a:r>
            <a:r>
              <a:rPr lang="en-GB" dirty="0" err="1"/>
              <a:t>Trávníček</a:t>
            </a:r>
            <a:r>
              <a:rPr lang="en-GB" dirty="0"/>
              <a:t>, J., 2009, p. 260)</a:t>
            </a:r>
            <a:r>
              <a:rPr lang="sk-SK" dirty="0"/>
              <a:t>.</a:t>
            </a:r>
          </a:p>
          <a:p>
            <a:endParaRPr lang="sk-SK" dirty="0"/>
          </a:p>
          <a:p>
            <a:r>
              <a:rPr lang="en-GB" dirty="0"/>
              <a:t>“zone of small nations”, which should be somewhat unified – maybe under pan-</a:t>
            </a:r>
            <a:r>
              <a:rPr lang="en-GB" dirty="0" err="1"/>
              <a:t>slavic</a:t>
            </a:r>
            <a:r>
              <a:rPr lang="en-GB" dirty="0"/>
              <a:t> vision.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325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8A402-7104-4F4F-B803-715532201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462" y="82119"/>
            <a:ext cx="9486900" cy="1371600"/>
          </a:xfrm>
        </p:spPr>
        <p:txBody>
          <a:bodyPr/>
          <a:lstStyle/>
          <a:p>
            <a:r>
              <a:rPr lang="en-GB" dirty="0"/>
              <a:t>Milan </a:t>
            </a:r>
            <a:r>
              <a:rPr lang="en-GB" dirty="0" err="1"/>
              <a:t>Hodža</a:t>
            </a:r>
            <a:r>
              <a:rPr lang="en-GB" dirty="0"/>
              <a:t> (1878 - 1944) 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BFA4132-D91B-4E0B-9952-7E3FACD02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8" y="1535011"/>
            <a:ext cx="11486367" cy="4603897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Central European integration </a:t>
            </a:r>
            <a:r>
              <a:rPr lang="sk-SK" dirty="0"/>
              <a:t>= </a:t>
            </a:r>
            <a:r>
              <a:rPr lang="en-GB" dirty="0"/>
              <a:t>process, but it must take place</a:t>
            </a:r>
            <a:r>
              <a:rPr lang="sk-SK" dirty="0"/>
              <a:t> in </a:t>
            </a:r>
            <a:r>
              <a:rPr lang="sk-SK" dirty="0" err="1"/>
              <a:t>stages</a:t>
            </a:r>
            <a:r>
              <a:rPr lang="sk-SK" dirty="0"/>
              <a:t>:</a:t>
            </a:r>
            <a:r>
              <a:rPr lang="en-GB" dirty="0"/>
              <a:t> in the first phase, states with certain common interests should be united, e.g.</a:t>
            </a:r>
            <a:r>
              <a:rPr lang="sk-SK" dirty="0"/>
              <a:t> </a:t>
            </a:r>
            <a:r>
              <a:rPr lang="en-GB" dirty="0"/>
              <a:t>political integration should be preceded by economic integration.</a:t>
            </a:r>
            <a:endParaRPr lang="sk-SK" dirty="0"/>
          </a:p>
          <a:p>
            <a:pPr algn="just"/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„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Nemôžeme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stáť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za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stredoeurópskym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riešením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čele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Nemeckom</a:t>
            </a:r>
            <a:b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</a:b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z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objektívnych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politických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dôvodov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Dnes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už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žiadna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stredná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Európa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– ani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zemepisne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ani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civilizačne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súčasťou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západnej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Európy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Ale to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neznamená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by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sme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chceli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–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alebo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mohli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–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vylučovať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zo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spolupráce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so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strednou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Európou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Naopak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stredná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Európa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organizovaná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tak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ako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predstavujeme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bude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môcť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pokojnejšie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bezpečnejšie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trvalejšie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než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stredoeurópske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štáty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jednotlivo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upraviť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svoj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spoločný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vzťah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k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nemectvu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vôbec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.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Jednoducho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preto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strednej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Európe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aj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Nemeckom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by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všetky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nemecké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národy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boli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nie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spojencami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ale </a:t>
            </a:r>
            <a:r>
              <a:rPr lang="en-GB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vazalmi</a:t>
            </a:r>
            <a:r>
              <a:rPr lang="en-GB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“</a:t>
            </a:r>
            <a:r>
              <a:rPr lang="en-GB" dirty="0"/>
              <a:t>(</a:t>
            </a:r>
            <a:r>
              <a:rPr lang="en-GB" dirty="0" err="1"/>
              <a:t>Hodža</a:t>
            </a:r>
            <a:r>
              <a:rPr lang="en-GB" dirty="0"/>
              <a:t>, M., 1997, s. 48).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4333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0C6B8D-8EA6-4901-8D26-7892E91B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292" y="1098430"/>
            <a:ext cx="9486900" cy="1371600"/>
          </a:xfrm>
        </p:spPr>
        <p:txBody>
          <a:bodyPr/>
          <a:lstStyle/>
          <a:p>
            <a:r>
              <a:rPr lang="sk-SK" b="1" dirty="0" err="1"/>
              <a:t>Visegrad</a:t>
            </a:r>
            <a:r>
              <a:rPr lang="sk-SK" b="1" dirty="0"/>
              <a:t> Group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2693B50-6422-480C-A90D-5A20EB85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429000"/>
            <a:ext cx="10156371" cy="3918098"/>
          </a:xfrm>
        </p:spPr>
        <p:txBody>
          <a:bodyPr/>
          <a:lstStyle/>
          <a:p>
            <a:pPr algn="just"/>
            <a:r>
              <a:rPr lang="en-US" dirty="0"/>
              <a:t>Subregional cooperation</a:t>
            </a:r>
            <a:r>
              <a:rPr lang="sk-SK" dirty="0"/>
              <a:t>: </a:t>
            </a:r>
            <a:r>
              <a:rPr lang="en-US" dirty="0"/>
              <a:t>“</a:t>
            </a:r>
            <a:r>
              <a:rPr lang="sk-SK" dirty="0"/>
              <a:t>... </a:t>
            </a:r>
            <a:r>
              <a:rPr lang="en-US" dirty="0"/>
              <a:t>a process of </a:t>
            </a:r>
            <a:r>
              <a:rPr lang="en-US" dirty="0" err="1"/>
              <a:t>regularised</a:t>
            </a:r>
            <a:r>
              <a:rPr lang="en-US" dirty="0"/>
              <a:t>, significant political and economic interaction among a group of </a:t>
            </a:r>
            <a:r>
              <a:rPr lang="en-US" dirty="0" err="1"/>
              <a:t>neighbouring</a:t>
            </a:r>
            <a:r>
              <a:rPr lang="en-US" dirty="0"/>
              <a:t> states. This interaction takes place between national governments, local authorities, private business and civil society actors across a wide range of issues</a:t>
            </a:r>
            <a:r>
              <a:rPr lang="sk-SK" dirty="0"/>
              <a:t>“ (</a:t>
            </a:r>
            <a:r>
              <a:rPr lang="sk-SK" dirty="0" err="1"/>
              <a:t>Dwan</a:t>
            </a:r>
            <a:r>
              <a:rPr lang="sk-SK" dirty="0"/>
              <a:t>, 2000, p. 81)</a:t>
            </a:r>
            <a:r>
              <a:rPr lang="en-US" dirty="0"/>
              <a:t>.</a:t>
            </a:r>
            <a:endParaRPr lang="sk-SK" dirty="0"/>
          </a:p>
          <a:p>
            <a:pPr algn="just"/>
            <a:r>
              <a:rPr lang="sk-SK" dirty="0"/>
              <a:t>EST. 1991</a:t>
            </a:r>
          </a:p>
          <a:p>
            <a:pPr algn="just"/>
            <a:r>
              <a:rPr lang="sk-SK" dirty="0"/>
              <a:t>MEMBERS: </a:t>
            </a:r>
            <a:r>
              <a:rPr lang="sk-SK" dirty="0" err="1"/>
              <a:t>Czechia</a:t>
            </a:r>
            <a:r>
              <a:rPr lang="sk-SK" dirty="0"/>
              <a:t>, </a:t>
            </a:r>
            <a:r>
              <a:rPr lang="sk-SK" dirty="0" err="1"/>
              <a:t>Hungary</a:t>
            </a:r>
            <a:r>
              <a:rPr lang="sk-SK" dirty="0"/>
              <a:t>, </a:t>
            </a:r>
            <a:r>
              <a:rPr lang="sk-SK" dirty="0" err="1"/>
              <a:t>Poland</a:t>
            </a:r>
            <a:r>
              <a:rPr lang="sk-SK" dirty="0"/>
              <a:t> and Slovakia</a:t>
            </a:r>
          </a:p>
          <a:p>
            <a:pPr algn="just"/>
            <a:r>
              <a:rPr lang="sk-SK" dirty="0"/>
              <a:t>AIM: </a:t>
            </a:r>
            <a:r>
              <a:rPr lang="sk-SK" dirty="0" err="1"/>
              <a:t>strengthening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stability and prosperity in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Central</a:t>
            </a:r>
            <a:r>
              <a:rPr lang="sk-SK" dirty="0"/>
              <a:t> </a:t>
            </a:r>
            <a:r>
              <a:rPr lang="sk-SK" dirty="0" err="1"/>
              <a:t>European</a:t>
            </a:r>
            <a:r>
              <a:rPr lang="sk-SK" dirty="0"/>
              <a:t> </a:t>
            </a:r>
            <a:r>
              <a:rPr lang="sk-SK" dirty="0" err="1"/>
              <a:t>region</a:t>
            </a:r>
            <a:endParaRPr lang="sk-SK" dirty="0"/>
          </a:p>
        </p:txBody>
      </p:sp>
      <p:pic>
        <p:nvPicPr>
          <p:cNvPr id="1026" name="Picture 2" descr="PL PRES 2020/21">
            <a:extLst>
              <a:ext uri="{FF2B5EF4-FFF2-40B4-BE49-F238E27FC236}">
                <a16:creationId xmlns:a16="http://schemas.microsoft.com/office/drawing/2014/main" id="{EAB4156C-647A-4EBE-8FB8-68BB9DD94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742" y="155031"/>
            <a:ext cx="4242708" cy="325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649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1EFD3C-975F-44BA-B7BF-746CD2A6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28601"/>
            <a:ext cx="9486900" cy="1371600"/>
          </a:xfrm>
        </p:spPr>
        <p:txBody>
          <a:bodyPr>
            <a:normAutofit/>
          </a:bodyPr>
          <a:lstStyle/>
          <a:p>
            <a:r>
              <a:rPr lang="en-GB" b="1" dirty="0"/>
              <a:t>J. O’Loughlin</a:t>
            </a:r>
            <a:br>
              <a:rPr lang="sk-SK" b="1" dirty="0"/>
            </a:br>
            <a:r>
              <a:rPr lang="sk-SK" sz="2200" b="1" dirty="0" err="1"/>
              <a:t>Geopolitical</a:t>
            </a:r>
            <a:r>
              <a:rPr lang="sk-SK" sz="2200" b="1" dirty="0"/>
              <a:t> </a:t>
            </a:r>
            <a:r>
              <a:rPr lang="sk-SK" sz="2200" b="1" dirty="0" err="1"/>
              <a:t>visions</a:t>
            </a:r>
            <a:r>
              <a:rPr lang="sk-SK" sz="2200" b="1" dirty="0"/>
              <a:t> of </a:t>
            </a:r>
            <a:r>
              <a:rPr lang="sk-SK" sz="2200" b="1" dirty="0" err="1"/>
              <a:t>central</a:t>
            </a:r>
            <a:r>
              <a:rPr lang="sk-SK" sz="2200" b="1" dirty="0"/>
              <a:t> </a:t>
            </a:r>
            <a:r>
              <a:rPr lang="sk-SK" sz="2200" b="1" dirty="0" err="1"/>
              <a:t>europe</a:t>
            </a:r>
            <a:r>
              <a:rPr lang="sk-SK" sz="2200" b="1" dirty="0"/>
              <a:t> (1997)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F51227-6274-497B-A6BE-176F6C40D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5" y="1960188"/>
            <a:ext cx="10858501" cy="437529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Mittleeuropa</a:t>
            </a:r>
            <a:r>
              <a:rPr lang="sk-SK" i="1" dirty="0"/>
              <a:t> - </a:t>
            </a:r>
            <a:r>
              <a:rPr lang="en-GB" dirty="0"/>
              <a:t>“the zone to the east of the Second Reich” which </a:t>
            </a:r>
            <a:r>
              <a:rPr lang="en-GB" dirty="0" err="1"/>
              <a:t>O´Laughlin</a:t>
            </a:r>
            <a:r>
              <a:rPr lang="en-GB" dirty="0"/>
              <a:t> calls to be “</a:t>
            </a:r>
            <a:r>
              <a:rPr lang="en-GB" b="1" dirty="0"/>
              <a:t>not </a:t>
            </a:r>
            <a:r>
              <a:rPr lang="en-GB" dirty="0"/>
              <a:t>a border between two </a:t>
            </a:r>
            <a:r>
              <a:rPr lang="en-GB" b="1" dirty="0"/>
              <a:t>states</a:t>
            </a:r>
            <a:r>
              <a:rPr lang="en-GB" dirty="0"/>
              <a:t> but two </a:t>
            </a:r>
            <a:r>
              <a:rPr lang="en-GB" b="1" dirty="0"/>
              <a:t>worlds</a:t>
            </a:r>
            <a:r>
              <a:rPr lang="en-GB" dirty="0"/>
              <a:t>”</a:t>
            </a:r>
            <a:r>
              <a:rPr lang="sk-SK" dirty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sk-SK" i="1" dirty="0"/>
              <a:t>Milan </a:t>
            </a:r>
            <a:r>
              <a:rPr lang="sk-SK" i="1" dirty="0" err="1"/>
              <a:t>Kundera´s</a:t>
            </a:r>
            <a:r>
              <a:rPr lang="sk-SK" i="1" dirty="0"/>
              <a:t> </a:t>
            </a:r>
            <a:r>
              <a:rPr lang="en-GB" dirty="0"/>
              <a:t>kidnapped Occident</a:t>
            </a:r>
            <a:r>
              <a:rPr lang="sk-SK" dirty="0"/>
              <a:t> - </a:t>
            </a:r>
            <a:r>
              <a:rPr lang="sk-SK" dirty="0" err="1"/>
              <a:t>Central</a:t>
            </a:r>
            <a:r>
              <a:rPr lang="sk-SK" dirty="0"/>
              <a:t> </a:t>
            </a:r>
            <a:r>
              <a:rPr lang="sk-SK" dirty="0" err="1"/>
              <a:t>Europe</a:t>
            </a:r>
            <a:r>
              <a:rPr lang="sk-SK" dirty="0"/>
              <a:t> </a:t>
            </a:r>
            <a:r>
              <a:rPr lang="sk-SK" dirty="0" err="1"/>
              <a:t>politically</a:t>
            </a:r>
            <a:r>
              <a:rPr lang="sk-SK" dirty="0"/>
              <a:t> </a:t>
            </a:r>
            <a:r>
              <a:rPr lang="sk-SK" dirty="0" err="1"/>
              <a:t>belonged</a:t>
            </a:r>
            <a:r>
              <a:rPr lang="sk-SK" dirty="0"/>
              <a:t> to </a:t>
            </a:r>
            <a:r>
              <a:rPr lang="sk-SK" dirty="0" err="1"/>
              <a:t>the</a:t>
            </a:r>
            <a:r>
              <a:rPr lang="sk-SK" dirty="0"/>
              <a:t> East, </a:t>
            </a:r>
            <a:r>
              <a:rPr lang="sk-SK" dirty="0" err="1"/>
              <a:t>historically</a:t>
            </a:r>
            <a:r>
              <a:rPr lang="sk-SK" dirty="0"/>
              <a:t>, </a:t>
            </a:r>
            <a:r>
              <a:rPr lang="sk-SK" dirty="0" err="1"/>
              <a:t>it</a:t>
            </a:r>
            <a:r>
              <a:rPr lang="sk-SK" dirty="0"/>
              <a:t> had </a:t>
            </a:r>
            <a:r>
              <a:rPr lang="sk-SK" dirty="0" err="1"/>
              <a:t>always</a:t>
            </a:r>
            <a:r>
              <a:rPr lang="sk-SK" dirty="0"/>
              <a:t> </a:t>
            </a:r>
            <a:r>
              <a:rPr lang="sk-SK" dirty="0" err="1"/>
              <a:t>been</a:t>
            </a:r>
            <a:r>
              <a:rPr lang="sk-SK" dirty="0"/>
              <a:t> part of </a:t>
            </a:r>
            <a:r>
              <a:rPr lang="sk-SK" dirty="0" err="1"/>
              <a:t>the</a:t>
            </a:r>
            <a:r>
              <a:rPr lang="sk-SK" dirty="0"/>
              <a:t> West, </a:t>
            </a:r>
            <a:r>
              <a:rPr lang="en-GB" dirty="0"/>
              <a:t>“periphery of the West”</a:t>
            </a:r>
            <a:r>
              <a:rPr lang="sk-SK" dirty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“Crush zone”</a:t>
            </a:r>
            <a:r>
              <a:rPr lang="sk-SK" dirty="0"/>
              <a:t>/“</a:t>
            </a:r>
            <a:r>
              <a:rPr lang="sk-SK" dirty="0" err="1"/>
              <a:t>Shutterbelt</a:t>
            </a:r>
            <a:r>
              <a:rPr lang="sk-SK" dirty="0"/>
              <a:t>“,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return to the capitalist West</a:t>
            </a:r>
            <a:r>
              <a:rPr lang="sk-SK" dirty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“Third Europe”</a:t>
            </a:r>
            <a:r>
              <a:rPr lang="sk-SK" dirty="0"/>
              <a:t> – </a:t>
            </a:r>
            <a:r>
              <a:rPr lang="sk-SK" dirty="0" err="1"/>
              <a:t>neither</a:t>
            </a:r>
            <a:r>
              <a:rPr lang="sk-SK" dirty="0"/>
              <a:t> East, nor West,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“geopolitical </a:t>
            </a:r>
            <a:r>
              <a:rPr lang="en-GB" b="1" dirty="0"/>
              <a:t>black hole</a:t>
            </a:r>
            <a:r>
              <a:rPr lang="en-GB" dirty="0"/>
              <a:t> and NATO expansion”</a:t>
            </a:r>
            <a:r>
              <a:rPr lang="sk-SK" dirty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“chaotic concepts”</a:t>
            </a:r>
            <a:r>
              <a:rPr lang="sk-SK" dirty="0"/>
              <a:t> – </a:t>
            </a:r>
            <a:r>
              <a:rPr lang="sk-SK" dirty="0" err="1"/>
              <a:t>how</a:t>
            </a:r>
            <a:r>
              <a:rPr lang="sk-SK" dirty="0"/>
              <a:t> to </a:t>
            </a:r>
            <a:r>
              <a:rPr lang="sk-SK" dirty="0" err="1"/>
              <a:t>distinct</a:t>
            </a:r>
            <a:r>
              <a:rPr lang="sk-SK" dirty="0"/>
              <a:t> </a:t>
            </a:r>
            <a:r>
              <a:rPr lang="sk-SK" dirty="0" err="1"/>
              <a:t>Central</a:t>
            </a:r>
            <a:r>
              <a:rPr lang="sk-SK" dirty="0"/>
              <a:t> </a:t>
            </a:r>
            <a:r>
              <a:rPr lang="sk-SK" dirty="0" err="1"/>
              <a:t>Europe</a:t>
            </a:r>
            <a:r>
              <a:rPr lang="sk-SK" dirty="0"/>
              <a:t> </a:t>
            </a:r>
            <a:r>
              <a:rPr lang="sk-SK" dirty="0" err="1"/>
              <a:t>from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East </a:t>
            </a:r>
            <a:r>
              <a:rPr lang="sk-SK" dirty="0" err="1"/>
              <a:t>one</a:t>
            </a:r>
            <a:r>
              <a:rPr lang="sk-SK" dirty="0"/>
              <a:t>? - </a:t>
            </a:r>
            <a:r>
              <a:rPr lang="en-GB" b="1" dirty="0"/>
              <a:t>“self”</a:t>
            </a:r>
            <a:r>
              <a:rPr lang="en-GB" dirty="0"/>
              <a:t> </a:t>
            </a:r>
            <a:r>
              <a:rPr lang="en-GB" b="1" dirty="0"/>
              <a:t>and “othering”</a:t>
            </a:r>
            <a:r>
              <a:rPr lang="en-GB" dirty="0"/>
              <a:t> concept</a:t>
            </a:r>
            <a:r>
              <a:rPr lang="sk-SK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sk-SK" dirty="0"/>
          </a:p>
          <a:p>
            <a:pPr marL="457200" indent="-457200">
              <a:buFont typeface="+mj-lt"/>
              <a:buAutoNum type="arabicPeriod"/>
            </a:pPr>
            <a:endParaRPr lang="sk-SK" dirty="0"/>
          </a:p>
          <a:p>
            <a:pPr marL="457200" indent="-457200">
              <a:buFont typeface="+mj-lt"/>
              <a:buAutoNum type="arabicPeriod"/>
            </a:pPr>
            <a:endParaRPr lang="sk-SK" dirty="0"/>
          </a:p>
          <a:p>
            <a:pPr marL="457200" indent="-457200">
              <a:buFont typeface="+mj-lt"/>
              <a:buAutoNum type="arabicPeriod"/>
            </a:pPr>
            <a:endParaRPr lang="sk-SK" dirty="0"/>
          </a:p>
          <a:p>
            <a:pPr marL="457200" indent="-457200">
              <a:buFont typeface="+mj-lt"/>
              <a:buAutoNum type="arabicPeriod"/>
            </a:pPr>
            <a:endParaRPr lang="sk-SK" i="1" dirty="0"/>
          </a:p>
          <a:p>
            <a:pPr marL="457200" indent="-457200">
              <a:buFont typeface="+mj-lt"/>
              <a:buAutoNum type="arabicPeriod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2708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ABEBC74-3B73-449E-B7D7-A985968F7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169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ĺžnik 3">
            <a:extLst>
              <a:ext uri="{FF2B5EF4-FFF2-40B4-BE49-F238E27FC236}">
                <a16:creationId xmlns:a16="http://schemas.microsoft.com/office/drawing/2014/main" id="{AFF16EAB-BC0F-4733-9C1A-DED3DE505FAA}"/>
              </a:ext>
            </a:extLst>
          </p:cNvPr>
          <p:cNvSpPr/>
          <p:nvPr/>
        </p:nvSpPr>
        <p:spPr>
          <a:xfrm>
            <a:off x="8416925" y="36569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cap="all" dirty="0">
                <a:solidFill>
                  <a:srgbClr val="999999"/>
                </a:solidFill>
                <a:latin typeface="GeographWeb"/>
              </a:rPr>
              <a:t>MAP FROM ATLAS OF THE HISTORICAL</a:t>
            </a:r>
            <a:br>
              <a:rPr lang="sk-SK" cap="all" dirty="0">
                <a:solidFill>
                  <a:srgbClr val="999999"/>
                </a:solidFill>
                <a:latin typeface="GeographWeb"/>
              </a:rPr>
            </a:br>
            <a:r>
              <a:rPr lang="en-US" cap="all" dirty="0">
                <a:solidFill>
                  <a:srgbClr val="999999"/>
                </a:solidFill>
                <a:latin typeface="GeographWeb"/>
              </a:rPr>
              <a:t>GEOGRAPHY OF THE HOLY LAND</a:t>
            </a:r>
            <a:endParaRPr lang="sk-SK" dirty="0"/>
          </a:p>
        </p:txBody>
      </p:sp>
      <p:sp>
        <p:nvSpPr>
          <p:cNvPr id="5" name="Obdĺžnik 4">
            <a:extLst>
              <a:ext uri="{FF2B5EF4-FFF2-40B4-BE49-F238E27FC236}">
                <a16:creationId xmlns:a16="http://schemas.microsoft.com/office/drawing/2014/main" id="{0657E83A-E642-41F1-8634-E0F2E4EF0643}"/>
              </a:ext>
            </a:extLst>
          </p:cNvPr>
          <p:cNvSpPr/>
          <p:nvPr/>
        </p:nvSpPr>
        <p:spPr>
          <a:xfrm>
            <a:off x="8416925" y="2847077"/>
            <a:ext cx="2472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800" dirty="0">
                <a:solidFill>
                  <a:srgbClr val="000000"/>
                </a:solidFill>
                <a:latin typeface="GeographEditWeb"/>
              </a:rPr>
              <a:t> “Great </a:t>
            </a:r>
            <a:r>
              <a:rPr lang="sk-SK" sz="2800" dirty="0" err="1">
                <a:solidFill>
                  <a:srgbClr val="000000"/>
                </a:solidFill>
                <a:latin typeface="GeographEditWeb"/>
              </a:rPr>
              <a:t>Schism</a:t>
            </a:r>
            <a:r>
              <a:rPr lang="sk-SK" sz="2800" dirty="0">
                <a:solidFill>
                  <a:srgbClr val="000000"/>
                </a:solidFill>
                <a:latin typeface="GeographEditWeb"/>
              </a:rPr>
              <a:t>”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071092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321C92-5FCE-496D-8B23-20B43EAF7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Culture</a:t>
            </a:r>
            <a:r>
              <a:rPr lang="sk-SK" dirty="0"/>
              <a:t> of </a:t>
            </a:r>
            <a:r>
              <a:rPr lang="sk-SK" dirty="0" err="1"/>
              <a:t>Central</a:t>
            </a:r>
            <a:r>
              <a:rPr lang="sk-SK" dirty="0"/>
              <a:t> </a:t>
            </a:r>
            <a:r>
              <a:rPr lang="sk-SK" dirty="0" err="1"/>
              <a:t>Europe</a:t>
            </a:r>
            <a:br>
              <a:rPr lang="sk-SK" dirty="0"/>
            </a:br>
            <a:r>
              <a:rPr lang="sk-SK" sz="1800" dirty="0"/>
              <a:t>by Peter </a:t>
            </a:r>
            <a:r>
              <a:rPr lang="sk-SK" sz="1800" dirty="0" err="1"/>
              <a:t>Jordan</a:t>
            </a:r>
            <a:r>
              <a:rPr lang="sk-SK" sz="1800" dirty="0"/>
              <a:t> 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B086F3-F062-482A-8C4F-5F89B3F33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404325"/>
            <a:ext cx="9486901" cy="3918098"/>
          </a:xfrm>
        </p:spPr>
        <p:txBody>
          <a:bodyPr/>
          <a:lstStyle/>
          <a:p>
            <a:r>
              <a:rPr lang="sk-SK" b="1" dirty="0" err="1"/>
              <a:t>German</a:t>
            </a:r>
            <a:endParaRPr lang="sk-SK" b="1" dirty="0"/>
          </a:p>
          <a:p>
            <a:r>
              <a:rPr lang="sk-SK" b="1" dirty="0" err="1"/>
              <a:t>Jewish</a:t>
            </a:r>
            <a:endParaRPr lang="sk-SK" b="1" dirty="0"/>
          </a:p>
          <a:p>
            <a:r>
              <a:rPr lang="sk-SK" b="1" dirty="0" err="1"/>
              <a:t>Slavic</a:t>
            </a:r>
            <a:endParaRPr lang="sk-SK" b="1" dirty="0"/>
          </a:p>
          <a:p>
            <a:r>
              <a:rPr lang="sk-SK" b="1" dirty="0" err="1"/>
              <a:t>Romanesque</a:t>
            </a:r>
            <a:endParaRPr lang="sk-SK" b="1" dirty="0"/>
          </a:p>
          <a:p>
            <a:r>
              <a:rPr lang="sk-SK" b="1" dirty="0" err="1"/>
              <a:t>Hungarian</a:t>
            </a:r>
            <a:r>
              <a:rPr lang="sk-SK" dirty="0"/>
              <a:t> </a:t>
            </a:r>
            <a:r>
              <a:rPr lang="sk-SK" dirty="0" err="1"/>
              <a:t>cultures</a:t>
            </a:r>
            <a:endParaRPr lang="sk-SK" dirty="0"/>
          </a:p>
          <a:p>
            <a:pPr marL="0" indent="0">
              <a:buNone/>
            </a:pPr>
            <a:r>
              <a:rPr lang="sk-SK" sz="1800" dirty="0"/>
              <a:t>(</a:t>
            </a:r>
            <a:r>
              <a:rPr lang="sk-SK" sz="1800" dirty="0" err="1"/>
              <a:t>Jakabová</a:t>
            </a:r>
            <a:r>
              <a:rPr lang="sk-SK" sz="1800" dirty="0"/>
              <a:t> – </a:t>
            </a:r>
            <a:r>
              <a:rPr lang="sk-SK" sz="1800" dirty="0" err="1"/>
              <a:t>Lenčo</a:t>
            </a:r>
            <a:r>
              <a:rPr lang="sk-SK" sz="1800" dirty="0"/>
              <a:t>, 2010, p. 29).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17244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98C33891-EC91-41CB-9633-0F52A36DD49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400" y="391531"/>
            <a:ext cx="8843375" cy="6074938"/>
          </a:xfrm>
          <a:prstGeom prst="rect">
            <a:avLst/>
          </a:prstGeom>
          <a:noFill/>
        </p:spPr>
      </p:pic>
      <p:sp>
        <p:nvSpPr>
          <p:cNvPr id="5" name="Obdĺžnik 4">
            <a:extLst>
              <a:ext uri="{FF2B5EF4-FFF2-40B4-BE49-F238E27FC236}">
                <a16:creationId xmlns:a16="http://schemas.microsoft.com/office/drawing/2014/main" id="{78464C65-BEF1-409E-AFC1-E790F3C73E61}"/>
              </a:ext>
            </a:extLst>
          </p:cNvPr>
          <p:cNvSpPr/>
          <p:nvPr/>
        </p:nvSpPr>
        <p:spPr>
          <a:xfrm>
            <a:off x="8817975" y="3111001"/>
            <a:ext cx="40715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dirty="0"/>
          </a:p>
          <a:p>
            <a:r>
              <a:rPr lang="sk-SK" sz="2800" dirty="0" err="1">
                <a:solidFill>
                  <a:srgbClr val="000000"/>
                </a:solidFill>
                <a:latin typeface="GeographEditWeb"/>
              </a:rPr>
              <a:t>Spheres</a:t>
            </a:r>
            <a:r>
              <a:rPr lang="sk-SK" sz="2800" dirty="0">
                <a:solidFill>
                  <a:srgbClr val="000000"/>
                </a:solidFill>
                <a:latin typeface="GeographEditWeb"/>
              </a:rPr>
              <a:t> of </a:t>
            </a:r>
            <a:r>
              <a:rPr lang="sk-SK" sz="2800" dirty="0" err="1">
                <a:solidFill>
                  <a:srgbClr val="000000"/>
                </a:solidFill>
                <a:latin typeface="GeographEditWeb"/>
              </a:rPr>
              <a:t>influece</a:t>
            </a:r>
            <a:endParaRPr lang="sk-SK" sz="2800" dirty="0">
              <a:solidFill>
                <a:srgbClr val="000000"/>
              </a:solidFill>
              <a:latin typeface="GeographEditWeb"/>
            </a:endParaRPr>
          </a:p>
        </p:txBody>
      </p:sp>
      <p:sp>
        <p:nvSpPr>
          <p:cNvPr id="6" name="Obdĺžnik 5">
            <a:extLst>
              <a:ext uri="{FF2B5EF4-FFF2-40B4-BE49-F238E27FC236}">
                <a16:creationId xmlns:a16="http://schemas.microsoft.com/office/drawing/2014/main" id="{2B66835E-580F-402E-B9DC-9FFFD2B54ABF}"/>
              </a:ext>
            </a:extLst>
          </p:cNvPr>
          <p:cNvSpPr/>
          <p:nvPr/>
        </p:nvSpPr>
        <p:spPr>
          <a:xfrm>
            <a:off x="8817975" y="384988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cap="all" dirty="0">
                <a:solidFill>
                  <a:srgbClr val="999999"/>
                </a:solidFill>
                <a:latin typeface="GeographWeb"/>
              </a:rPr>
              <a:t>2nd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half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of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the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20th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century</a:t>
            </a:r>
            <a:endParaRPr lang="en-US" cap="all" dirty="0">
              <a:solidFill>
                <a:srgbClr val="999999"/>
              </a:solidFill>
              <a:latin typeface="GeographWeb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44B9047E-DD1C-469A-8C6D-D37AFCE4C761}"/>
              </a:ext>
            </a:extLst>
          </p:cNvPr>
          <p:cNvSpPr/>
          <p:nvPr/>
        </p:nvSpPr>
        <p:spPr>
          <a:xfrm>
            <a:off x="7124700" y="165100"/>
            <a:ext cx="1968805" cy="309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0125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8AB71E5-57B6-44AD-AAD9-B132EC1B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406" y="1878166"/>
            <a:ext cx="10793187" cy="473452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„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Zvláštní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místo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na etnické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mapě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Evropy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zaujímali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Židé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jejichž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diaspora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byla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nejstarší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nejvýznamnější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na kontinente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vůbec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;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jiné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menšinové skupiny...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zanechaly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jen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slaboučkou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historickou stopu. ...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Židé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byli rozptýlenou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proměnlivou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diasporou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s pevnými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vnitřními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pouty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víry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společenstvím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osudů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zároveň však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neméně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pevně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vtělenou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do ,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hostitelských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‘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společností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s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nimiž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sdíleli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celý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jejich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vývoj. Vždy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všude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byli menšinou, ale s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působností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vlivem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v 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mnohém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překračujícím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jejich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počet; bez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Židů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je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Evropa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, a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zvláště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Evropa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střední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 a východní, </a:t>
            </a:r>
            <a:r>
              <a:rPr lang="sk-SK" sz="2300" i="1" dirty="0" err="1">
                <a:latin typeface="Bookman Old Style" panose="02050604050505020204" pitchFamily="18" charset="0"/>
                <a:ea typeface="Batang" panose="02030600000101010101" pitchFamily="18" charset="-127"/>
              </a:rPr>
              <a:t>nepochopitelná</a:t>
            </a:r>
            <a:r>
              <a:rPr lang="sk-SK" sz="2300" i="1" dirty="0">
                <a:latin typeface="Bookman Old Style" panose="02050604050505020204" pitchFamily="18" charset="0"/>
                <a:ea typeface="Batang" panose="02030600000101010101" pitchFamily="18" charset="-127"/>
              </a:rPr>
              <a:t>“ </a:t>
            </a:r>
            <a:r>
              <a:rPr lang="sk-SK" dirty="0"/>
              <a:t>(</a:t>
            </a:r>
            <a:r>
              <a:rPr lang="sk-SK" dirty="0" err="1"/>
              <a:t>Křen</a:t>
            </a:r>
            <a:r>
              <a:rPr lang="sk-SK" dirty="0"/>
              <a:t>, J., 2005, p. 133).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B37F949-3C96-424D-95A6-D1C503DF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406" y="-190120"/>
            <a:ext cx="9486900" cy="1371600"/>
          </a:xfrm>
        </p:spPr>
        <p:txBody>
          <a:bodyPr>
            <a:normAutofit/>
          </a:bodyPr>
          <a:lstStyle/>
          <a:p>
            <a:r>
              <a:rPr lang="sk-SK" b="1" dirty="0"/>
              <a:t>On </a:t>
            </a:r>
            <a:r>
              <a:rPr lang="sk-SK" b="1" dirty="0" err="1"/>
              <a:t>central</a:t>
            </a:r>
            <a:r>
              <a:rPr lang="sk-SK" b="1" dirty="0"/>
              <a:t> </a:t>
            </a:r>
            <a:r>
              <a:rPr lang="sk-SK" b="1" dirty="0" err="1"/>
              <a:t>europe</a:t>
            </a:r>
            <a:endParaRPr lang="sk-SK" sz="2200" b="1" dirty="0"/>
          </a:p>
        </p:txBody>
      </p:sp>
    </p:spTree>
    <p:extLst>
      <p:ext uri="{BB962C8B-B14F-4D97-AF65-F5344CB8AC3E}">
        <p14:creationId xmlns:p14="http://schemas.microsoft.com/office/powerpoint/2010/main" val="4241201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13FC96-9061-4BB4-A7B5-278CE3BC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42109"/>
            <a:ext cx="9486900" cy="1371600"/>
          </a:xfrm>
        </p:spPr>
        <p:txBody>
          <a:bodyPr>
            <a:normAutofit/>
          </a:bodyPr>
          <a:lstStyle/>
          <a:p>
            <a:r>
              <a:rPr lang="en-GB" b="1" dirty="0"/>
              <a:t>V4 today</a:t>
            </a:r>
            <a:br>
              <a:rPr lang="sk-SK" b="1" dirty="0"/>
            </a:br>
            <a:r>
              <a:rPr lang="sk-SK" sz="2200" b="1" dirty="0" err="1"/>
              <a:t>autoimage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79BE95-DC31-41DC-A808-BEF6BAD36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85" y="1698931"/>
            <a:ext cx="9895115" cy="48978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Mosaic of the </a:t>
            </a:r>
            <a:r>
              <a:rPr lang="sk-SK" dirty="0"/>
              <a:t>V4 </a:t>
            </a:r>
            <a:r>
              <a:rPr lang="en-GB" dirty="0"/>
              <a:t>culture is created by the mixture of current and past ethic groups and national cultures</a:t>
            </a:r>
            <a:r>
              <a:rPr lang="sk-SK" dirty="0"/>
              <a:t>, </a:t>
            </a:r>
            <a:r>
              <a:rPr lang="sk-SK" dirty="0" err="1"/>
              <a:t>based</a:t>
            </a:r>
            <a:r>
              <a:rPr lang="sk-SK" dirty="0"/>
              <a:t> on </a:t>
            </a:r>
            <a:r>
              <a:rPr lang="sk-SK" dirty="0" err="1"/>
              <a:t>their</a:t>
            </a:r>
            <a:r>
              <a:rPr lang="sk-SK" dirty="0"/>
              <a:t> </a:t>
            </a:r>
            <a:r>
              <a:rPr lang="sk-SK" dirty="0" err="1"/>
              <a:t>history</a:t>
            </a:r>
            <a:r>
              <a:rPr lang="sk-SK" dirty="0"/>
              <a:t> </a:t>
            </a:r>
            <a:r>
              <a:rPr lang="en-GB" dirty="0"/>
              <a:t>common </a:t>
            </a:r>
            <a:r>
              <a:rPr lang="sk-SK" dirty="0" err="1"/>
              <a:t>with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en-GB" dirty="0"/>
              <a:t>sense of solidarity</a:t>
            </a:r>
            <a:r>
              <a:rPr lang="sk-SK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/>
              <a:t>T</a:t>
            </a:r>
            <a:r>
              <a:rPr lang="en-GB" dirty="0"/>
              <a:t>he mutual cooperation created within a concept of the V4, spanning investments into scholarships and student exchange schemes, cultural events, contacts between regions and municipalities, and mobilization of cross-border civil society networks are supported by international V4 institutions</a:t>
            </a:r>
            <a:r>
              <a:rPr lang="sk-SK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One of the aims of the V4 is to promote culture and identity of its inhabitants.</a:t>
            </a:r>
            <a:endParaRPr lang="sk-SK" dirty="0"/>
          </a:p>
          <a:p>
            <a:pPr>
              <a:buFont typeface="Wingdings" panose="05000000000000000000" pitchFamily="2" charset="2"/>
              <a:buChar char="ü"/>
            </a:pPr>
            <a:r>
              <a:rPr lang="sk-SK" dirty="0"/>
              <a:t>V4 </a:t>
            </a:r>
            <a:r>
              <a:rPr lang="en-GB" dirty="0"/>
              <a:t>provides a platform for synergies where four countries can deliver better results than individual solutions.</a:t>
            </a:r>
            <a:endParaRPr lang="sk-SK" dirty="0"/>
          </a:p>
          <a:p>
            <a:pPr>
              <a:buFont typeface="Wingdings" panose="05000000000000000000" pitchFamily="2" charset="2"/>
              <a:buChar char="ü"/>
            </a:pPr>
            <a:r>
              <a:rPr lang="sk-SK" dirty="0"/>
              <a:t>C</a:t>
            </a:r>
            <a:r>
              <a:rPr lang="en-GB" dirty="0" err="1"/>
              <a:t>ommon</a:t>
            </a:r>
            <a:r>
              <a:rPr lang="en-GB" dirty="0"/>
              <a:t> goal: to be </a:t>
            </a:r>
            <a:r>
              <a:rPr lang="en-GB" b="1" dirty="0"/>
              <a:t>ultimately and universally</a:t>
            </a:r>
            <a:r>
              <a:rPr lang="en-GB" dirty="0"/>
              <a:t> accepted </a:t>
            </a:r>
            <a:r>
              <a:rPr lang="sk-SK" dirty="0"/>
              <a:t>as a partner.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415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FDBF08-DD0A-427C-993C-356B08B23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400" y="-431801"/>
            <a:ext cx="9486900" cy="1371600"/>
          </a:xfrm>
        </p:spPr>
        <p:txBody>
          <a:bodyPr/>
          <a:lstStyle/>
          <a:p>
            <a:r>
              <a:rPr lang="sk-SK" dirty="0"/>
              <a:t> </a:t>
            </a:r>
            <a:r>
              <a:rPr lang="sk-SK" dirty="0" err="1"/>
              <a:t>Self</a:t>
            </a:r>
            <a:r>
              <a:rPr lang="sk-SK" dirty="0"/>
              <a:t>- (auto-) and </a:t>
            </a:r>
            <a:r>
              <a:rPr lang="sk-SK" dirty="0" err="1"/>
              <a:t>Hetero</a:t>
            </a:r>
            <a:r>
              <a:rPr lang="sk-SK" dirty="0"/>
              <a:t>- image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948701-BB5B-4744-9334-8D0246CCE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087" y="1199716"/>
            <a:ext cx="6713413" cy="2419228"/>
          </a:xfrm>
        </p:spPr>
        <p:txBody>
          <a:bodyPr>
            <a:normAutofit fontScale="92500" lnSpcReduction="20000"/>
          </a:bodyPr>
          <a:lstStyle/>
          <a:p>
            <a:r>
              <a:rPr lang="sk-SK" b="1" dirty="0" err="1"/>
              <a:t>seeing</a:t>
            </a:r>
            <a:r>
              <a:rPr lang="sk-SK" b="1" dirty="0"/>
              <a:t> </a:t>
            </a:r>
            <a:r>
              <a:rPr lang="sk-SK" b="1" dirty="0" err="1"/>
              <a:t>ourselves</a:t>
            </a:r>
            <a:r>
              <a:rPr lang="sk-SK" b="1" dirty="0"/>
              <a:t> (</a:t>
            </a:r>
            <a:r>
              <a:rPr lang="sk-SK" dirty="0" err="1"/>
              <a:t>selfimage</a:t>
            </a:r>
            <a:r>
              <a:rPr lang="sk-SK" dirty="0"/>
              <a:t> or </a:t>
            </a:r>
            <a:r>
              <a:rPr lang="sk-SK" dirty="0" err="1"/>
              <a:t>autoimage</a:t>
            </a:r>
            <a:r>
              <a:rPr lang="sk-SK" b="1" dirty="0"/>
              <a:t>) </a:t>
            </a:r>
            <a:br>
              <a:rPr lang="sk-SK" b="1" dirty="0"/>
            </a:br>
            <a:r>
              <a:rPr lang="sk-SK" dirty="0" err="1"/>
              <a:t>vs</a:t>
            </a:r>
            <a:r>
              <a:rPr lang="sk-SK" dirty="0"/>
              <a:t>. </a:t>
            </a:r>
          </a:p>
          <a:p>
            <a:r>
              <a:rPr lang="sk-SK" b="1" dirty="0" err="1"/>
              <a:t>seeing</a:t>
            </a:r>
            <a:r>
              <a:rPr lang="sk-SK" b="1" dirty="0"/>
              <a:t> </a:t>
            </a:r>
            <a:r>
              <a:rPr lang="sk-SK" b="1" dirty="0" err="1"/>
              <a:t>others</a:t>
            </a:r>
            <a:r>
              <a:rPr lang="sk-SK" b="1" dirty="0"/>
              <a:t> or </a:t>
            </a:r>
            <a:r>
              <a:rPr lang="sk-SK" b="1" dirty="0" err="1"/>
              <a:t>how</a:t>
            </a:r>
            <a:r>
              <a:rPr lang="sk-SK" b="1" dirty="0"/>
              <a:t> </a:t>
            </a:r>
            <a:r>
              <a:rPr lang="sk-SK" b="1" dirty="0" err="1"/>
              <a:t>others</a:t>
            </a:r>
            <a:r>
              <a:rPr lang="sk-SK" b="1" dirty="0"/>
              <a:t> </a:t>
            </a:r>
            <a:r>
              <a:rPr lang="sk-SK" b="1" dirty="0" err="1"/>
              <a:t>see</a:t>
            </a:r>
            <a:r>
              <a:rPr lang="sk-SK" b="1" dirty="0"/>
              <a:t> </a:t>
            </a:r>
            <a:r>
              <a:rPr lang="sk-SK" b="1" dirty="0" err="1"/>
              <a:t>us</a:t>
            </a:r>
            <a:r>
              <a:rPr lang="sk-SK" b="1" dirty="0"/>
              <a:t> (</a:t>
            </a:r>
            <a:r>
              <a:rPr lang="sk-SK" b="1" dirty="0" err="1"/>
              <a:t>heteroimage</a:t>
            </a:r>
            <a:r>
              <a:rPr lang="sk-SK" b="1" dirty="0"/>
              <a:t>)</a:t>
            </a:r>
          </a:p>
          <a:p>
            <a:pPr marL="0" indent="0">
              <a:buNone/>
            </a:pPr>
            <a:r>
              <a:rPr lang="sk-SK" dirty="0"/>
              <a:t>= </a:t>
            </a:r>
            <a:r>
              <a:rPr lang="en-GB" dirty="0"/>
              <a:t>stereotypes, prejudices, myths or clichés</a:t>
            </a:r>
            <a:endParaRPr lang="sk-SK" dirty="0"/>
          </a:p>
          <a:p>
            <a:r>
              <a:rPr lang="sk-SK" dirty="0" err="1"/>
              <a:t>preconceived</a:t>
            </a:r>
            <a:r>
              <a:rPr lang="sk-SK" dirty="0"/>
              <a:t> </a:t>
            </a:r>
            <a:r>
              <a:rPr lang="sk-SK" dirty="0" err="1"/>
              <a:t>opinion</a:t>
            </a:r>
            <a:r>
              <a:rPr lang="sk-SK" dirty="0"/>
              <a:t> </a:t>
            </a:r>
            <a:r>
              <a:rPr lang="sk-SK" dirty="0" err="1"/>
              <a:t>that</a:t>
            </a:r>
            <a:r>
              <a:rPr lang="sk-SK" dirty="0"/>
              <a:t> </a:t>
            </a:r>
            <a:r>
              <a:rPr lang="sk-SK" dirty="0" err="1"/>
              <a:t>is</a:t>
            </a:r>
            <a:r>
              <a:rPr lang="sk-SK" dirty="0"/>
              <a:t> </a:t>
            </a:r>
            <a:r>
              <a:rPr lang="sk-SK" dirty="0" err="1"/>
              <a:t>not</a:t>
            </a:r>
            <a:r>
              <a:rPr lang="sk-SK" dirty="0"/>
              <a:t> </a:t>
            </a:r>
            <a:r>
              <a:rPr lang="sk-SK" dirty="0" err="1"/>
              <a:t>based</a:t>
            </a:r>
            <a:r>
              <a:rPr lang="sk-SK" dirty="0"/>
              <a:t> on </a:t>
            </a:r>
            <a:r>
              <a:rPr lang="sk-SK" dirty="0" err="1"/>
              <a:t>reason</a:t>
            </a:r>
            <a:r>
              <a:rPr lang="sk-SK" dirty="0"/>
              <a:t> or </a:t>
            </a:r>
            <a:r>
              <a:rPr lang="sk-SK" dirty="0" err="1"/>
              <a:t>actual</a:t>
            </a:r>
            <a:r>
              <a:rPr lang="sk-SK" dirty="0"/>
              <a:t> </a:t>
            </a:r>
            <a:r>
              <a:rPr lang="sk-SK" dirty="0" err="1"/>
              <a:t>experience</a:t>
            </a:r>
            <a:r>
              <a:rPr lang="sk-SK" dirty="0"/>
              <a:t>, </a:t>
            </a:r>
            <a:r>
              <a:rPr lang="sk-SK" dirty="0" err="1"/>
              <a:t>synonyms</a:t>
            </a:r>
            <a:r>
              <a:rPr lang="sk-SK" dirty="0"/>
              <a:t>: </a:t>
            </a:r>
            <a:r>
              <a:rPr lang="sk-SK" dirty="0" err="1"/>
              <a:t>preconception</a:t>
            </a:r>
            <a:r>
              <a:rPr lang="sk-SK" dirty="0"/>
              <a:t>, </a:t>
            </a:r>
            <a:r>
              <a:rPr lang="sk-SK" dirty="0" err="1"/>
              <a:t>prejudgement</a:t>
            </a:r>
            <a:r>
              <a:rPr lang="sk-SK" dirty="0"/>
              <a:t>, </a:t>
            </a:r>
            <a:r>
              <a:rPr lang="sk-SK" dirty="0" err="1"/>
              <a:t>preconcieved</a:t>
            </a:r>
            <a:r>
              <a:rPr lang="sk-SK" dirty="0"/>
              <a:t> idea etc.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2050" name="Picture 2" descr="664 Mad Driving Car Photos - Free &amp; Royalty-Free Stock Photos from  Dreamstime">
            <a:extLst>
              <a:ext uri="{FF2B5EF4-FFF2-40B4-BE49-F238E27FC236}">
                <a16:creationId xmlns:a16="http://schemas.microsoft.com/office/drawing/2014/main" id="{D11C48B4-4291-4A1E-8659-2ED172DF9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853" y="1066801"/>
            <a:ext cx="4889147" cy="325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lag of France - Wikipedia">
            <a:extLst>
              <a:ext uri="{FF2B5EF4-FFF2-40B4-BE49-F238E27FC236}">
                <a16:creationId xmlns:a16="http://schemas.microsoft.com/office/drawing/2014/main" id="{EE4CB792-526A-4440-97AB-AE44AA9C7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3107">
            <a:off x="8180812" y="3006378"/>
            <a:ext cx="375189" cy="24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British weather folklore, true or false? - Xinhua | English.news.cn">
            <a:extLst>
              <a:ext uri="{FF2B5EF4-FFF2-40B4-BE49-F238E27FC236}">
                <a16:creationId xmlns:a16="http://schemas.microsoft.com/office/drawing/2014/main" id="{F768410B-37D4-4D99-A98E-C93159C414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269" y="3835125"/>
            <a:ext cx="4335328" cy="302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itter pill': Bavaria cancels Oktoberfest over fears of coronavirus spread  | Germany | The Guardian">
            <a:extLst>
              <a:ext uri="{FF2B5EF4-FFF2-40B4-BE49-F238E27FC236}">
                <a16:creationId xmlns:a16="http://schemas.microsoft.com/office/drawing/2014/main" id="{50796305-2209-4303-A9A8-1E95CF0B5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297" y="3600607"/>
            <a:ext cx="5094232" cy="325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01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D6096-D13C-40AE-926F-DB839AFB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19595" y="1025526"/>
            <a:ext cx="10276552" cy="1149350"/>
          </a:xfrm>
        </p:spPr>
        <p:txBody>
          <a:bodyPr/>
          <a:lstStyle/>
          <a:p>
            <a:r>
              <a:rPr lang="sk-SK" dirty="0" err="1"/>
              <a:t>The</a:t>
            </a:r>
            <a:r>
              <a:rPr lang="sk-SK" dirty="0"/>
              <a:t> image of </a:t>
            </a:r>
            <a:r>
              <a:rPr lang="sk-SK" dirty="0" err="1"/>
              <a:t>the</a:t>
            </a:r>
            <a:r>
              <a:rPr lang="sk-SK" dirty="0"/>
              <a:t> V4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9062C98-1BCE-4F27-AED8-7A95F4DCD4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H</a:t>
            </a:r>
            <a:r>
              <a:rPr lang="en-GB" dirty="0"/>
              <a:t>ow do others see us? </a:t>
            </a:r>
            <a:endParaRPr lang="sk-SK" dirty="0"/>
          </a:p>
          <a:p>
            <a:r>
              <a:rPr lang="en-GB" dirty="0"/>
              <a:t>What do they think of the countries of the V4?</a:t>
            </a:r>
            <a:endParaRPr lang="sk-SK" dirty="0"/>
          </a:p>
          <a:p>
            <a:r>
              <a:rPr lang="en-GB" dirty="0"/>
              <a:t>How do we see ourselves?</a:t>
            </a:r>
            <a:endParaRPr lang="sk-SK" dirty="0"/>
          </a:p>
          <a:p>
            <a:r>
              <a:rPr lang="en-GB" dirty="0"/>
              <a:t>What </a:t>
            </a:r>
            <a:r>
              <a:rPr lang="sk-SK" dirty="0" err="1"/>
              <a:t>is</a:t>
            </a:r>
            <a:r>
              <a:rPr lang="en-GB" dirty="0"/>
              <a:t> the image of the V4 based on?</a:t>
            </a:r>
            <a:endParaRPr lang="sk-SK" dirty="0"/>
          </a:p>
          <a:p>
            <a:r>
              <a:rPr lang="en-GB" dirty="0"/>
              <a:t>How did the image evolve?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8C54CD3D-5A8D-482E-BAD4-9767E58A8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46804"/>
            <a:ext cx="6121400" cy="516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8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4A48E4-A1D2-4B2A-AE4A-CA3A3D98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779" y="964797"/>
            <a:ext cx="9486900" cy="1371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Creation</a:t>
            </a:r>
            <a:r>
              <a:rPr lang="sk-SK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and</a:t>
            </a:r>
            <a:r>
              <a:rPr lang="sk-SK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(re)shaping</a:t>
            </a:r>
            <a:br>
              <a:rPr lang="sk-SK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the image</a:t>
            </a:r>
            <a:r>
              <a:rPr lang="sk-SK" sz="2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the V4</a:t>
            </a:r>
            <a:endParaRPr lang="sk-SK" sz="2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948C5B3-C574-481D-AD08-149555091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779" y="2939902"/>
            <a:ext cx="10535209" cy="3918098"/>
          </a:xfrm>
        </p:spPr>
        <p:txBody>
          <a:bodyPr/>
          <a:lstStyle/>
          <a:p>
            <a:r>
              <a:rPr lang="en-GB" sz="3600" b="1" dirty="0"/>
              <a:t>What</a:t>
            </a:r>
            <a:r>
              <a:rPr lang="en-GB" sz="3600" dirty="0"/>
              <a:t> </a:t>
            </a:r>
            <a:r>
              <a:rPr lang="en-GB" dirty="0"/>
              <a:t>are the interconnections that naturally have been leading to their common interests in spheres of international politics, economy, culture and other?</a:t>
            </a:r>
            <a:endParaRPr lang="sk-SK" dirty="0"/>
          </a:p>
          <a:p>
            <a:r>
              <a:rPr lang="en-GB" sz="3600" b="1" dirty="0"/>
              <a:t>Where</a:t>
            </a:r>
            <a:r>
              <a:rPr lang="en-GB" dirty="0"/>
              <a:t> did the idea of such mutual cooperation and integration within</a:t>
            </a:r>
            <a:r>
              <a:rPr lang="sk-SK" dirty="0"/>
              <a:t> </a:t>
            </a:r>
            <a:r>
              <a:rPr lang="en-GB" dirty="0"/>
              <a:t>the Central European region come from?</a:t>
            </a:r>
            <a:endParaRPr lang="sk-SK" dirty="0"/>
          </a:p>
          <a:p>
            <a:r>
              <a:rPr lang="en-GB" sz="3600" b="1" dirty="0"/>
              <a:t>Why</a:t>
            </a:r>
            <a:r>
              <a:rPr lang="en-GB" dirty="0"/>
              <a:t> are the countries of the V4 so close one to another?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026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C6D2A-732E-418D-847B-B5AD3308A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200" y="-633187"/>
            <a:ext cx="9499600" cy="3046228"/>
          </a:xfrm>
        </p:spPr>
        <p:txBody>
          <a:bodyPr>
            <a:normAutofit/>
          </a:bodyPr>
          <a:lstStyle/>
          <a:p>
            <a:r>
              <a:rPr lang="en-GB" b="1" dirty="0"/>
              <a:t>Historical, geographical</a:t>
            </a:r>
            <a:br>
              <a:rPr lang="sk-SK" b="1" dirty="0"/>
            </a:br>
            <a:r>
              <a:rPr lang="en-GB" b="1" dirty="0"/>
              <a:t>and cultural</a:t>
            </a:r>
            <a:r>
              <a:rPr lang="sk-SK" b="1" dirty="0"/>
              <a:t> </a:t>
            </a:r>
            <a:r>
              <a:rPr lang="en-GB" b="1" dirty="0"/>
              <a:t>introspection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C50E42-36E7-4FC6-9511-245F89C82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8350" y="1896040"/>
            <a:ext cx="8115300" cy="2057400"/>
          </a:xfrm>
        </p:spPr>
        <p:txBody>
          <a:bodyPr>
            <a:normAutofit/>
          </a:bodyPr>
          <a:lstStyle/>
          <a:p>
            <a:r>
              <a:rPr lang="en-GB" sz="3600" b="1" dirty="0"/>
              <a:t>as a common ground of the V4</a:t>
            </a:r>
            <a:endParaRPr lang="sk-SK" sz="3600" dirty="0"/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C31F655A-3A39-481F-9EBC-CEC6E561A1D8}"/>
              </a:ext>
            </a:extLst>
          </p:cNvPr>
          <p:cNvSpPr/>
          <p:nvPr/>
        </p:nvSpPr>
        <p:spPr>
          <a:xfrm>
            <a:off x="3386376" y="5003420"/>
            <a:ext cx="10947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sk-SK" sz="2800" b="1" dirty="0" err="1"/>
              <a:t>Spaciality</a:t>
            </a:r>
            <a:endParaRPr lang="sk-SK" sz="2800" b="1" dirty="0"/>
          </a:p>
          <a:p>
            <a:pPr marL="514350" indent="-514350">
              <a:buFont typeface="+mj-lt"/>
              <a:buAutoNum type="romanUcPeriod"/>
            </a:pPr>
            <a:r>
              <a:rPr lang="sk-SK" sz="2800" b="1" dirty="0" err="1"/>
              <a:t>Common</a:t>
            </a:r>
            <a:r>
              <a:rPr lang="sk-SK" sz="2800" b="1" dirty="0"/>
              <a:t> </a:t>
            </a:r>
            <a:r>
              <a:rPr lang="sk-SK" sz="2800" b="1" dirty="0" err="1"/>
              <a:t>historical</a:t>
            </a:r>
            <a:r>
              <a:rPr lang="sk-SK" sz="2800" b="1" dirty="0"/>
              <a:t> </a:t>
            </a:r>
            <a:r>
              <a:rPr lang="sk-SK" sz="2800" b="1" dirty="0" err="1"/>
              <a:t>background</a:t>
            </a:r>
            <a:endParaRPr lang="sk-SK" sz="2800" b="1" dirty="0"/>
          </a:p>
          <a:p>
            <a:pPr marL="514350" indent="-514350">
              <a:buFont typeface="+mj-lt"/>
              <a:buAutoNum type="romanUcPeriod"/>
            </a:pPr>
            <a:r>
              <a:rPr lang="sk-SK" sz="2800" b="1" dirty="0"/>
              <a:t> </a:t>
            </a:r>
            <a:r>
              <a:rPr lang="sk-SK" sz="2800" b="1" dirty="0" err="1"/>
              <a:t>Cultural</a:t>
            </a:r>
            <a:r>
              <a:rPr lang="sk-SK" sz="2800" b="1" dirty="0"/>
              <a:t> </a:t>
            </a:r>
            <a:r>
              <a:rPr lang="sk-SK" sz="2800" b="1" dirty="0" err="1"/>
              <a:t>assets</a:t>
            </a:r>
            <a:endParaRPr lang="sk-SK" sz="2800" b="1" dirty="0"/>
          </a:p>
          <a:p>
            <a:endParaRPr lang="sk-SK" sz="2800" dirty="0"/>
          </a:p>
          <a:p>
            <a:endParaRPr lang="sk-SK" sz="2800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6AD34E72-4770-4EAF-AE9A-682E3BF21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01" y="2569910"/>
            <a:ext cx="10634598" cy="2426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87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BECD3-9D55-4760-A6F5-FB617C533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9905" y="794718"/>
            <a:ext cx="6811032" cy="2386212"/>
          </a:xfrm>
        </p:spPr>
        <p:txBody>
          <a:bodyPr/>
          <a:lstStyle/>
          <a:p>
            <a:endParaRPr lang="sk-SK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B355398-8B10-4682-ADB0-00B4BB3AF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148753"/>
            <a:ext cx="9486900" cy="656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ĺžnik 4">
            <a:extLst>
              <a:ext uri="{FF2B5EF4-FFF2-40B4-BE49-F238E27FC236}">
                <a16:creationId xmlns:a16="http://schemas.microsoft.com/office/drawing/2014/main" id="{271B8C6B-9350-4D18-9370-FCEADD0D9838}"/>
              </a:ext>
            </a:extLst>
          </p:cNvPr>
          <p:cNvSpPr/>
          <p:nvPr/>
        </p:nvSpPr>
        <p:spPr>
          <a:xfrm>
            <a:off x="114300" y="2919320"/>
            <a:ext cx="40715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/>
              <a:t>1. </a:t>
            </a:r>
            <a:r>
              <a:rPr lang="sk-SK" sz="2800" dirty="0" err="1"/>
              <a:t>Spaciality</a:t>
            </a:r>
            <a:endParaRPr lang="en-US" sz="2800" dirty="0">
              <a:solidFill>
                <a:srgbClr val="000000"/>
              </a:solidFill>
              <a:latin typeface="GeographEditWeb"/>
            </a:endParaRPr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CF50F8CB-E3FD-4D97-9F13-BB1CD7F8EC05}"/>
              </a:ext>
            </a:extLst>
          </p:cNvPr>
          <p:cNvSpPr/>
          <p:nvPr/>
        </p:nvSpPr>
        <p:spPr>
          <a:xfrm>
            <a:off x="223718" y="3429000"/>
            <a:ext cx="2521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cap="all" dirty="0">
                <a:solidFill>
                  <a:srgbClr val="999999"/>
                </a:solidFill>
                <a:latin typeface="GeographWeb"/>
              </a:rPr>
              <a:t>strategic location</a:t>
            </a:r>
            <a:br>
              <a:rPr lang="sk-SK" cap="all" dirty="0">
                <a:solidFill>
                  <a:srgbClr val="999999"/>
                </a:solidFill>
                <a:latin typeface="GeographWeb"/>
              </a:rPr>
            </a:br>
            <a:r>
              <a:rPr lang="en-GB" cap="all" dirty="0">
                <a:solidFill>
                  <a:srgbClr val="999999"/>
                </a:solidFill>
                <a:latin typeface="GeographWeb"/>
              </a:rPr>
              <a:t>in the absolute heart</a:t>
            </a:r>
            <a:br>
              <a:rPr lang="sk-SK" cap="all" dirty="0">
                <a:solidFill>
                  <a:srgbClr val="999999"/>
                </a:solidFill>
                <a:latin typeface="GeographWeb"/>
              </a:rPr>
            </a:br>
            <a:r>
              <a:rPr lang="en-GB" cap="all" dirty="0">
                <a:solidFill>
                  <a:srgbClr val="999999"/>
                </a:solidFill>
                <a:latin typeface="GeographWeb"/>
              </a:rPr>
              <a:t>of Europe </a:t>
            </a:r>
            <a:endParaRPr lang="sk-SK" cap="all" dirty="0">
              <a:solidFill>
                <a:srgbClr val="999999"/>
              </a:solidFill>
              <a:latin typeface="GeographWeb"/>
            </a:endParaRPr>
          </a:p>
        </p:txBody>
      </p:sp>
    </p:spTree>
    <p:extLst>
      <p:ext uri="{BB962C8B-B14F-4D97-AF65-F5344CB8AC3E}">
        <p14:creationId xmlns:p14="http://schemas.microsoft.com/office/powerpoint/2010/main" val="287941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5F15F853-00CF-45B2-90C0-6D0821DF52CC}"/>
              </a:ext>
            </a:extLst>
          </p:cNvPr>
          <p:cNvSpPr/>
          <p:nvPr/>
        </p:nvSpPr>
        <p:spPr>
          <a:xfrm>
            <a:off x="8354295" y="2245477"/>
            <a:ext cx="40715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/>
              <a:t>II. </a:t>
            </a:r>
            <a:r>
              <a:rPr lang="en-GB" sz="2800" dirty="0"/>
              <a:t>Historicity</a:t>
            </a:r>
            <a:br>
              <a:rPr lang="sk-SK" sz="2800" dirty="0"/>
            </a:br>
            <a:r>
              <a:rPr lang="en-US" sz="2800" dirty="0">
                <a:solidFill>
                  <a:srgbClr val="000000"/>
                </a:solidFill>
                <a:latin typeface="GeographEditWeb"/>
              </a:rPr>
              <a:t>German Conquests</a:t>
            </a:r>
            <a:br>
              <a:rPr lang="sk-SK" sz="2800" dirty="0">
                <a:solidFill>
                  <a:srgbClr val="000000"/>
                </a:solidFill>
                <a:latin typeface="GeographEditWeb"/>
              </a:rPr>
            </a:br>
            <a:r>
              <a:rPr lang="en-US" sz="2800" dirty="0">
                <a:solidFill>
                  <a:srgbClr val="000000"/>
                </a:solidFill>
                <a:latin typeface="GeographEditWeb"/>
              </a:rPr>
              <a:t>in World War Two</a:t>
            </a:r>
            <a:r>
              <a:rPr lang="sk-SK" sz="2800" dirty="0">
                <a:solidFill>
                  <a:srgbClr val="000000"/>
                </a:solidFill>
                <a:latin typeface="GeographEditWeb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GeographEditWeb"/>
              </a:rPr>
              <a:t>(1942)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8B886A55-36FA-4576-B0FC-7AB663FEF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516"/>
            <a:ext cx="8263569" cy="542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dĺžnik 7">
            <a:extLst>
              <a:ext uri="{FF2B5EF4-FFF2-40B4-BE49-F238E27FC236}">
                <a16:creationId xmlns:a16="http://schemas.microsoft.com/office/drawing/2014/main" id="{9754A496-CD14-4CBD-BE00-042CB9DFB910}"/>
              </a:ext>
            </a:extLst>
          </p:cNvPr>
          <p:cNvSpPr/>
          <p:nvPr/>
        </p:nvSpPr>
        <p:spPr>
          <a:xfrm>
            <a:off x="8354295" y="392002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Map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from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US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Holocaust</a:t>
            </a:r>
            <a:br>
              <a:rPr lang="sk-SK" cap="all" dirty="0">
                <a:solidFill>
                  <a:srgbClr val="999999"/>
                </a:solidFill>
                <a:latin typeface="GeographWeb"/>
              </a:rPr>
            </a:b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Memorial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Museum</a:t>
            </a:r>
            <a:endParaRPr lang="sk-SK" cap="all" dirty="0">
              <a:solidFill>
                <a:srgbClr val="999999"/>
              </a:solidFill>
              <a:latin typeface="GeographWeb"/>
            </a:endParaRPr>
          </a:p>
        </p:txBody>
      </p:sp>
    </p:spTree>
    <p:extLst>
      <p:ext uri="{BB962C8B-B14F-4D97-AF65-F5344CB8AC3E}">
        <p14:creationId xmlns:p14="http://schemas.microsoft.com/office/powerpoint/2010/main" val="1191652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98C33891-EC91-41CB-9633-0F52A36DD49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400" y="391531"/>
            <a:ext cx="8843375" cy="6074938"/>
          </a:xfrm>
          <a:prstGeom prst="rect">
            <a:avLst/>
          </a:prstGeom>
          <a:noFill/>
        </p:spPr>
      </p:pic>
      <p:sp>
        <p:nvSpPr>
          <p:cNvPr id="5" name="Obdĺžnik 4">
            <a:extLst>
              <a:ext uri="{FF2B5EF4-FFF2-40B4-BE49-F238E27FC236}">
                <a16:creationId xmlns:a16="http://schemas.microsoft.com/office/drawing/2014/main" id="{78464C65-BEF1-409E-AFC1-E790F3C73E61}"/>
              </a:ext>
            </a:extLst>
          </p:cNvPr>
          <p:cNvSpPr/>
          <p:nvPr/>
        </p:nvSpPr>
        <p:spPr>
          <a:xfrm>
            <a:off x="8817975" y="3111001"/>
            <a:ext cx="40715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dirty="0"/>
          </a:p>
          <a:p>
            <a:r>
              <a:rPr lang="sk-SK" sz="2800" dirty="0" err="1">
                <a:solidFill>
                  <a:srgbClr val="000000"/>
                </a:solidFill>
                <a:latin typeface="GeographEditWeb"/>
              </a:rPr>
              <a:t>Spheres</a:t>
            </a:r>
            <a:r>
              <a:rPr lang="sk-SK" sz="2800" dirty="0">
                <a:solidFill>
                  <a:srgbClr val="000000"/>
                </a:solidFill>
                <a:latin typeface="GeographEditWeb"/>
              </a:rPr>
              <a:t> of </a:t>
            </a:r>
            <a:r>
              <a:rPr lang="sk-SK" sz="2800" dirty="0" err="1">
                <a:solidFill>
                  <a:srgbClr val="000000"/>
                </a:solidFill>
                <a:latin typeface="GeographEditWeb"/>
              </a:rPr>
              <a:t>influece</a:t>
            </a:r>
            <a:endParaRPr lang="sk-SK" sz="2800" dirty="0">
              <a:solidFill>
                <a:srgbClr val="000000"/>
              </a:solidFill>
              <a:latin typeface="GeographEditWeb"/>
            </a:endParaRPr>
          </a:p>
        </p:txBody>
      </p:sp>
      <p:sp>
        <p:nvSpPr>
          <p:cNvPr id="6" name="Obdĺžnik 5">
            <a:extLst>
              <a:ext uri="{FF2B5EF4-FFF2-40B4-BE49-F238E27FC236}">
                <a16:creationId xmlns:a16="http://schemas.microsoft.com/office/drawing/2014/main" id="{2B66835E-580F-402E-B9DC-9FFFD2B54ABF}"/>
              </a:ext>
            </a:extLst>
          </p:cNvPr>
          <p:cNvSpPr/>
          <p:nvPr/>
        </p:nvSpPr>
        <p:spPr>
          <a:xfrm>
            <a:off x="8817975" y="384988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cap="all" dirty="0">
                <a:solidFill>
                  <a:srgbClr val="999999"/>
                </a:solidFill>
                <a:latin typeface="GeographWeb"/>
              </a:rPr>
              <a:t>2nd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half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of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the</a:t>
            </a:r>
            <a:r>
              <a:rPr lang="sk-SK" cap="all" dirty="0">
                <a:solidFill>
                  <a:srgbClr val="999999"/>
                </a:solidFill>
                <a:latin typeface="GeographWeb"/>
              </a:rPr>
              <a:t> 20th </a:t>
            </a:r>
            <a:r>
              <a:rPr lang="sk-SK" cap="all" dirty="0" err="1">
                <a:solidFill>
                  <a:srgbClr val="999999"/>
                </a:solidFill>
                <a:latin typeface="GeographWeb"/>
              </a:rPr>
              <a:t>century</a:t>
            </a:r>
            <a:endParaRPr lang="en-US" cap="all" dirty="0">
              <a:solidFill>
                <a:srgbClr val="999999"/>
              </a:solidFill>
              <a:latin typeface="GeographWeb"/>
            </a:endParaRPr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44B9047E-DD1C-469A-8C6D-D37AFCE4C761}"/>
              </a:ext>
            </a:extLst>
          </p:cNvPr>
          <p:cNvSpPr/>
          <p:nvPr/>
        </p:nvSpPr>
        <p:spPr>
          <a:xfrm>
            <a:off x="7124700" y="165100"/>
            <a:ext cx="1968805" cy="309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3979664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1747</Words>
  <Application>Microsoft Office PowerPoint</Application>
  <PresentationFormat>Širokouhlá</PresentationFormat>
  <Paragraphs>145</Paragraphs>
  <Slides>25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33" baseType="lpstr">
      <vt:lpstr>Arial</vt:lpstr>
      <vt:lpstr>Bookman Old Style</vt:lpstr>
      <vt:lpstr>GeographEditWeb</vt:lpstr>
      <vt:lpstr>GeographWeb</vt:lpstr>
      <vt:lpstr>Gill Sans MT</vt:lpstr>
      <vt:lpstr>Goudy Old Style</vt:lpstr>
      <vt:lpstr>Wingdings</vt:lpstr>
      <vt:lpstr>ClassicFrameVTI</vt:lpstr>
      <vt:lpstr>Creation and (re)shaping of the image of the V4 </vt:lpstr>
      <vt:lpstr>Visegrad Group</vt:lpstr>
      <vt:lpstr> Self- (auto-) and Hetero- image </vt:lpstr>
      <vt:lpstr>The image of the V4</vt:lpstr>
      <vt:lpstr>Creation and (re)shaping of the image of the V4</vt:lpstr>
      <vt:lpstr>Historical, geographical and cultural introspection </vt:lpstr>
      <vt:lpstr>Prezentácia programu PowerPoint</vt:lpstr>
      <vt:lpstr>Prezentácia programu PowerPoint</vt:lpstr>
      <vt:lpstr>Prezentácia programu PowerPoint</vt:lpstr>
      <vt:lpstr>Prezentácia programu PowerPoint</vt:lpstr>
      <vt:lpstr>Historical introspection by Robert Th. Kaestner  </vt:lpstr>
      <vt:lpstr>Historical introspection by Robert Th. Kaestner  </vt:lpstr>
      <vt:lpstr>Older geopolitical concepts</vt:lpstr>
      <vt:lpstr>František Palacký (1798 – 1876)  on central europe</vt:lpstr>
      <vt:lpstr>František Palacký (1798 – 1876)  on central europe</vt:lpstr>
      <vt:lpstr>Ľudovít Štúr (1815 - 1856)</vt:lpstr>
      <vt:lpstr>Zygmunt Krasiński (1812 - 1859)  </vt:lpstr>
      <vt:lpstr>Tomáš Garrigue Masaryk (1850 - 1937)</vt:lpstr>
      <vt:lpstr>Milan Hodža (1878 - 1944) </vt:lpstr>
      <vt:lpstr>J. O’Loughlin Geopolitical visions of central europe (1997)</vt:lpstr>
      <vt:lpstr>Prezentácia programu PowerPoint</vt:lpstr>
      <vt:lpstr>Culture of Central Europe by Peter Jordan </vt:lpstr>
      <vt:lpstr>Prezentácia programu PowerPoint</vt:lpstr>
      <vt:lpstr>On central europe</vt:lpstr>
      <vt:lpstr>V4 today autoimage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Creation and (re)shaping of the image of the V4</dc:title>
  <dc:creator>Lenka Tkac Zabakova</dc:creator>
  <cp:lastModifiedBy>Lenka Tkáč-Zabáková</cp:lastModifiedBy>
  <cp:revision>54</cp:revision>
  <dcterms:created xsi:type="dcterms:W3CDTF">2021-04-14T21:15:55Z</dcterms:created>
  <dcterms:modified xsi:type="dcterms:W3CDTF">2021-05-04T11:40:58Z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647069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